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8" r:id="rId1"/>
  </p:sldMasterIdLst>
  <p:notesMasterIdLst>
    <p:notesMasterId r:id="rId12"/>
  </p:notesMasterIdLst>
  <p:handoutMasterIdLst>
    <p:handoutMasterId r:id="rId13"/>
  </p:handoutMasterIdLst>
  <p:sldIdLst>
    <p:sldId id="319" r:id="rId2"/>
    <p:sldId id="285" r:id="rId3"/>
    <p:sldId id="320" r:id="rId4"/>
    <p:sldId id="321" r:id="rId5"/>
    <p:sldId id="322" r:id="rId6"/>
    <p:sldId id="323" r:id="rId7"/>
    <p:sldId id="324" r:id="rId8"/>
    <p:sldId id="325" r:id="rId9"/>
    <p:sldId id="326" r:id="rId10"/>
    <p:sldId id="327" r:id="rId11"/>
  </p:sldIdLst>
  <p:sldSz cx="9144000" cy="6858000" type="screen4x3"/>
  <p:notesSz cx="7086600" cy="9372600"/>
  <p:defaultTextStyle>
    <a:defPPr>
      <a:defRPr lang="ru-RU"/>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952">
          <p15:clr>
            <a:srgbClr val="A4A3A4"/>
          </p15:clr>
        </p15:guide>
        <p15:guide id="2" pos="2232">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FFFF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149" autoAdjust="0"/>
    <p:restoredTop sz="85790" autoAdjust="0"/>
  </p:normalViewPr>
  <p:slideViewPr>
    <p:cSldViewPr>
      <p:cViewPr varScale="1">
        <p:scale>
          <a:sx n="57" d="100"/>
          <a:sy n="57" d="100"/>
        </p:scale>
        <p:origin x="880" y="4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75" d="100"/>
        <a:sy n="75" d="100"/>
      </p:scale>
      <p:origin x="0" y="0"/>
    </p:cViewPr>
  </p:sorterViewPr>
  <p:notesViewPr>
    <p:cSldViewPr>
      <p:cViewPr varScale="1">
        <p:scale>
          <a:sx n="71" d="100"/>
          <a:sy n="71" d="100"/>
        </p:scale>
        <p:origin x="-3077" y="-72"/>
      </p:cViewPr>
      <p:guideLst>
        <p:guide orient="horz" pos="2952"/>
        <p:guide pos="2232"/>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handoutMaster" Target="handoutMasters/handoutMaster1.xml"/><Relationship Id="rId18" Type="http://schemas.microsoft.com/office/2016/11/relationships/changesInfo" Target="changesInfos/changesInfo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Paul Swift" userId="6d72d0ca8d3ada3f" providerId="LiveId" clId="{19E27D45-011E-402D-ABD4-02073EBDF1DB}"/>
    <pc:docChg chg="modSld">
      <pc:chgData name="Paul Swift" userId="6d72d0ca8d3ada3f" providerId="LiveId" clId="{19E27D45-011E-402D-ABD4-02073EBDF1DB}" dt="2021-01-04T17:07:38.926" v="105" actId="20577"/>
      <pc:docMkLst>
        <pc:docMk/>
      </pc:docMkLst>
      <pc:sldChg chg="modSp mod">
        <pc:chgData name="Paul Swift" userId="6d72d0ca8d3ada3f" providerId="LiveId" clId="{19E27D45-011E-402D-ABD4-02073EBDF1DB}" dt="2021-01-04T17:06:18.745" v="75" actId="6549"/>
        <pc:sldMkLst>
          <pc:docMk/>
          <pc:sldMk cId="0" sldId="285"/>
        </pc:sldMkLst>
        <pc:spChg chg="mod">
          <ac:chgData name="Paul Swift" userId="6d72d0ca8d3ada3f" providerId="LiveId" clId="{19E27D45-011E-402D-ABD4-02073EBDF1DB}" dt="2021-01-04T17:06:18.745" v="75" actId="6549"/>
          <ac:spMkLst>
            <pc:docMk/>
            <pc:sldMk cId="0" sldId="285"/>
            <ac:spMk id="59394" creationId="{00000000-0000-0000-0000-000000000000}"/>
          </ac:spMkLst>
        </pc:spChg>
      </pc:sldChg>
      <pc:sldChg chg="modSp mod">
        <pc:chgData name="Paul Swift" userId="6d72d0ca8d3ada3f" providerId="LiveId" clId="{19E27D45-011E-402D-ABD4-02073EBDF1DB}" dt="2021-01-04T17:07:38.926" v="105" actId="20577"/>
        <pc:sldMkLst>
          <pc:docMk/>
          <pc:sldMk cId="2816600449" sldId="326"/>
        </pc:sldMkLst>
        <pc:spChg chg="mod">
          <ac:chgData name="Paul Swift" userId="6d72d0ca8d3ada3f" providerId="LiveId" clId="{19E27D45-011E-402D-ABD4-02073EBDF1DB}" dt="2021-01-04T17:07:38.926" v="105" actId="20577"/>
          <ac:spMkLst>
            <pc:docMk/>
            <pc:sldMk cId="2816600449" sldId="326"/>
            <ac:spMk id="36866" creationId="{00000000-0000-0000-0000-000000000000}"/>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3801902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70860" cy="468630"/>
          </a:xfrm>
          <a:prstGeom prst="rect">
            <a:avLst/>
          </a:prstGeom>
        </p:spPr>
        <p:txBody>
          <a:bodyPr vert="horz" lIns="91440" tIns="45720" rIns="91440" bIns="45720" rtlCol="0"/>
          <a:lstStyle>
            <a:lvl1pPr algn="l">
              <a:defRPr sz="1200">
                <a:cs typeface="+mn-cs"/>
              </a:defRPr>
            </a:lvl1pPr>
          </a:lstStyle>
          <a:p>
            <a:pPr>
              <a:defRPr/>
            </a:pPr>
            <a:endParaRPr lang="en-GB"/>
          </a:p>
        </p:txBody>
      </p:sp>
      <p:sp>
        <p:nvSpPr>
          <p:cNvPr id="3" name="Date Placeholder 2"/>
          <p:cNvSpPr>
            <a:spLocks noGrp="1"/>
          </p:cNvSpPr>
          <p:nvPr>
            <p:ph type="dt" idx="1"/>
          </p:nvPr>
        </p:nvSpPr>
        <p:spPr>
          <a:xfrm>
            <a:off x="4014100" y="0"/>
            <a:ext cx="3070860" cy="468630"/>
          </a:xfrm>
          <a:prstGeom prst="rect">
            <a:avLst/>
          </a:prstGeom>
        </p:spPr>
        <p:txBody>
          <a:bodyPr vert="horz" lIns="91440" tIns="45720" rIns="91440" bIns="45720" rtlCol="0"/>
          <a:lstStyle>
            <a:lvl1pPr algn="r">
              <a:defRPr sz="1200">
                <a:cs typeface="+mn-cs"/>
              </a:defRPr>
            </a:lvl1pPr>
          </a:lstStyle>
          <a:p>
            <a:pPr>
              <a:defRPr/>
            </a:pPr>
            <a:fld id="{61696C7E-AA73-4BA7-BD99-1C3895755BAF}" type="datetimeFigureOut">
              <a:rPr lang="en-US"/>
              <a:pPr>
                <a:defRPr/>
              </a:pPr>
              <a:t>1/4/2021</a:t>
            </a:fld>
            <a:endParaRPr lang="en-GB"/>
          </a:p>
        </p:txBody>
      </p:sp>
      <p:sp>
        <p:nvSpPr>
          <p:cNvPr id="4" name="Slide Image Placeholder 3"/>
          <p:cNvSpPr>
            <a:spLocks noGrp="1" noRot="1" noChangeAspect="1"/>
          </p:cNvSpPr>
          <p:nvPr>
            <p:ph type="sldImg" idx="2"/>
          </p:nvPr>
        </p:nvSpPr>
        <p:spPr>
          <a:xfrm>
            <a:off x="1198563" y="701675"/>
            <a:ext cx="4689475" cy="3516313"/>
          </a:xfrm>
          <a:prstGeom prst="rect">
            <a:avLst/>
          </a:prstGeom>
          <a:noFill/>
          <a:ln w="12700">
            <a:solidFill>
              <a:prstClr val="black"/>
            </a:solidFill>
          </a:ln>
        </p:spPr>
        <p:txBody>
          <a:bodyPr vert="horz" lIns="91440" tIns="45720" rIns="91440" bIns="45720" rtlCol="0" anchor="ctr"/>
          <a:lstStyle/>
          <a:p>
            <a:pPr lvl="0"/>
            <a:endParaRPr lang="en-GB" noProof="0"/>
          </a:p>
        </p:txBody>
      </p:sp>
      <p:sp>
        <p:nvSpPr>
          <p:cNvPr id="5" name="Notes Placeholder 4"/>
          <p:cNvSpPr>
            <a:spLocks noGrp="1"/>
          </p:cNvSpPr>
          <p:nvPr>
            <p:ph type="body" sz="quarter" idx="3"/>
          </p:nvPr>
        </p:nvSpPr>
        <p:spPr>
          <a:xfrm>
            <a:off x="708660" y="4451986"/>
            <a:ext cx="5669280" cy="4217670"/>
          </a:xfrm>
          <a:prstGeom prst="rect">
            <a:avLst/>
          </a:prstGeom>
        </p:spPr>
        <p:txBody>
          <a:bodyPr vert="horz" lIns="91440" tIns="45720" rIns="91440" bIns="45720" rtlCol="0">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sp>
        <p:nvSpPr>
          <p:cNvPr id="6" name="Footer Placeholder 5"/>
          <p:cNvSpPr>
            <a:spLocks noGrp="1"/>
          </p:cNvSpPr>
          <p:nvPr>
            <p:ph type="ftr" sz="quarter" idx="4"/>
          </p:nvPr>
        </p:nvSpPr>
        <p:spPr>
          <a:xfrm>
            <a:off x="0" y="8902343"/>
            <a:ext cx="3070860" cy="468630"/>
          </a:xfrm>
          <a:prstGeom prst="rect">
            <a:avLst/>
          </a:prstGeom>
        </p:spPr>
        <p:txBody>
          <a:bodyPr vert="horz" lIns="91440" tIns="45720" rIns="91440" bIns="45720" rtlCol="0" anchor="b"/>
          <a:lstStyle>
            <a:lvl1pPr algn="l">
              <a:defRPr sz="1200">
                <a:cs typeface="+mn-cs"/>
              </a:defRPr>
            </a:lvl1pPr>
          </a:lstStyle>
          <a:p>
            <a:pPr>
              <a:defRPr/>
            </a:pPr>
            <a:endParaRPr lang="en-GB"/>
          </a:p>
        </p:txBody>
      </p:sp>
      <p:sp>
        <p:nvSpPr>
          <p:cNvPr id="7" name="Slide Number Placeholder 6"/>
          <p:cNvSpPr>
            <a:spLocks noGrp="1"/>
          </p:cNvSpPr>
          <p:nvPr>
            <p:ph type="sldNum" sz="quarter" idx="5"/>
          </p:nvPr>
        </p:nvSpPr>
        <p:spPr>
          <a:xfrm>
            <a:off x="4014100" y="8902343"/>
            <a:ext cx="3070860" cy="468630"/>
          </a:xfrm>
          <a:prstGeom prst="rect">
            <a:avLst/>
          </a:prstGeom>
        </p:spPr>
        <p:txBody>
          <a:bodyPr vert="horz" lIns="91440" tIns="45720" rIns="91440" bIns="45720" rtlCol="0" anchor="b"/>
          <a:lstStyle>
            <a:lvl1pPr algn="r">
              <a:defRPr sz="1200">
                <a:cs typeface="+mn-cs"/>
              </a:defRPr>
            </a:lvl1pPr>
          </a:lstStyle>
          <a:p>
            <a:pPr>
              <a:defRPr/>
            </a:pPr>
            <a:fld id="{B41C7027-FF56-426B-B723-CABA5F9D4321}" type="slidenum">
              <a:rPr lang="en-GB"/>
              <a:pPr>
                <a:defRPr/>
              </a:pPr>
              <a:t>‹#›</a:t>
            </a:fld>
            <a:endParaRPr lang="en-GB"/>
          </a:p>
        </p:txBody>
      </p:sp>
    </p:spTree>
    <p:extLst>
      <p:ext uri="{BB962C8B-B14F-4D97-AF65-F5344CB8AC3E}">
        <p14:creationId xmlns:p14="http://schemas.microsoft.com/office/powerpoint/2010/main" val="3424583812"/>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2"/>
          <p:cNvSpPr>
            <a:spLocks noGrp="1" noRot="1" noChangeAspect="1" noChangeArrowheads="1" noTextEdit="1"/>
          </p:cNvSpPr>
          <p:nvPr>
            <p:ph type="sldImg"/>
          </p:nvPr>
        </p:nvSpPr>
        <p:spPr>
          <a:xfrm>
            <a:off x="1200150" y="701675"/>
            <a:ext cx="4687888" cy="3516313"/>
          </a:xfrm>
          <a:ln/>
        </p:spPr>
      </p:sp>
      <p:sp>
        <p:nvSpPr>
          <p:cNvPr id="60419" name="Rectangle 3"/>
          <p:cNvSpPr>
            <a:spLocks noGrp="1" noChangeArrowheads="1"/>
          </p:cNvSpPr>
          <p:nvPr>
            <p:ph type="body" idx="1"/>
          </p:nvPr>
        </p:nvSpPr>
        <p:spPr>
          <a:xfrm>
            <a:off x="943336" y="4451723"/>
            <a:ext cx="5199930" cy="4219394"/>
          </a:xfrm>
          <a:noFill/>
          <a:ln/>
        </p:spPr>
        <p:txBody>
          <a:bodyPr/>
          <a:lstStyle/>
          <a:p>
            <a:pPr>
              <a:buFontTx/>
              <a:buChar char="•"/>
            </a:pPr>
            <a:r>
              <a:rPr lang="en-GB">
                <a:latin typeface="Arial" charset="0"/>
              </a:rPr>
              <a:t>Start 9am and finish at 12.45pm at approx 10.45am - 10 min coffee / tea break (allows you to set up for lego game) or 1.15pm to 5pm with a break at approx 3pm for 10 mins. </a:t>
            </a:r>
          </a:p>
          <a:p>
            <a:pPr>
              <a:buFontTx/>
              <a:buChar char="•"/>
            </a:pPr>
            <a:r>
              <a:rPr lang="en-GB">
                <a:latin typeface="Arial" charset="0"/>
              </a:rPr>
              <a:t>Trainer to provide ground rules for session – key ground rules: open and honest participation in session, ask questions, mobiles on silent and have fun!</a:t>
            </a:r>
          </a:p>
          <a:p>
            <a:pPr>
              <a:buFontTx/>
              <a:buChar char="•"/>
            </a:pPr>
            <a:r>
              <a:rPr lang="en-GB">
                <a:latin typeface="Arial" charset="0"/>
              </a:rPr>
              <a:t>Let the delegates know that the handouts contain plenty of space for them to capture any notes to assist with the knowledge test at the end of the session.</a:t>
            </a:r>
          </a:p>
          <a:p>
            <a:pPr>
              <a:buFontTx/>
              <a:buChar char="•"/>
            </a:pPr>
            <a:r>
              <a:rPr lang="en-GB" b="1">
                <a:latin typeface="Arial" charset="0"/>
              </a:rPr>
              <a:t>Knowledge Test</a:t>
            </a:r>
            <a:r>
              <a:rPr lang="en-GB">
                <a:latin typeface="Arial" charset="0"/>
              </a:rPr>
              <a:t> – Link to LERC accreditation. Test is to ensure that we are covering the required content and that the right learning is taking place so please don’t be concerned. However on completion you will receive an accreditation - great for your own personal development.</a:t>
            </a:r>
          </a:p>
          <a:p>
            <a:endParaRPr lang="en-GB">
              <a:latin typeface="Arial" charset="0"/>
            </a:endParaRPr>
          </a:p>
          <a:p>
            <a:endParaRPr lang="en-GB">
              <a:latin typeface="Arial"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3731" name="Rectangle 3"/>
          <p:cNvSpPr>
            <a:spLocks noGrp="1" noChangeArrowheads="1"/>
          </p:cNvSpPr>
          <p:nvPr>
            <p:ph type="body" idx="1"/>
          </p:nvPr>
        </p:nvSpPr>
        <p:spPr bwMode="auto">
          <a:noFill/>
          <a:ln>
            <a:solidFill>
              <a:schemeClr val="folHlink"/>
            </a:solidFill>
            <a:miter lim="800000"/>
            <a:headEnd/>
            <a:tailEnd/>
          </a:ln>
          <a:extLst>
            <a:ext uri="{909E8E84-426E-40DD-AFC4-6F175D3DCCD1}">
              <a14:hiddenFill xmlns:a14="http://schemas.microsoft.com/office/drawing/2010/main">
                <a:solidFill>
                  <a:srgbClr val="FFFFFF"/>
                </a:solidFill>
              </a14:hiddenFill>
            </a:ext>
          </a:extLst>
        </p:spPr>
        <p:txBody>
          <a:bodyPr wrap="square" numCol="1" anchor="t" anchorCtr="0" compatLnSpc="1">
            <a:prstTxWarp prst="textNoShape">
              <a:avLst/>
            </a:prstTxWarp>
          </a:bodyPr>
          <a:lstStyle/>
          <a:p>
            <a:pPr eaLnBrk="1" hangingPunct="1">
              <a:spcBef>
                <a:spcPct val="0"/>
              </a:spcBef>
            </a:pPr>
            <a:r>
              <a:rPr lang="en-GB"/>
              <a:t>Standardisation of a countermeasure prevents the progress made from slipping back to the original condition. The standardisation can take many different forms from a simple written standard in which everybody is trained to a standard error proofing device which will automatically prevent or highlight defects as they occur. These types of error proofing devices are known as Poka-Yoke devices.</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3731" name="Rectangle 3"/>
          <p:cNvSpPr>
            <a:spLocks noGrp="1" noChangeArrowheads="1"/>
          </p:cNvSpPr>
          <p:nvPr>
            <p:ph type="body" idx="1"/>
          </p:nvPr>
        </p:nvSpPr>
        <p:spPr bwMode="auto">
          <a:noFill/>
          <a:ln>
            <a:solidFill>
              <a:schemeClr val="folHlink"/>
            </a:solidFill>
            <a:miter lim="800000"/>
            <a:headEnd/>
            <a:tailEnd/>
          </a:ln>
          <a:extLst>
            <a:ext uri="{909E8E84-426E-40DD-AFC4-6F175D3DCCD1}">
              <a14:hiddenFill xmlns:a14="http://schemas.microsoft.com/office/drawing/2010/main">
                <a:solidFill>
                  <a:srgbClr val="FFFFFF"/>
                </a:solidFill>
              </a14:hiddenFill>
            </a:ext>
          </a:extLst>
        </p:spPr>
        <p:txBody>
          <a:bodyPr wrap="square" numCol="1" anchor="t" anchorCtr="0" compatLnSpc="1">
            <a:prstTxWarp prst="textNoShape">
              <a:avLst/>
            </a:prstTxWarp>
          </a:bodyPr>
          <a:lstStyle/>
          <a:p>
            <a:pPr eaLnBrk="1" hangingPunct="1">
              <a:spcBef>
                <a:spcPct val="0"/>
              </a:spcBef>
            </a:pPr>
            <a:r>
              <a:rPr lang="en-GB"/>
              <a:t>Standardisation of a countermeasure prevents the progress made from slipping back to the original condition. The standardisation can take many different forms from a simple written standard in which everybody is trained to a standard error proofing device which will automatically prevent or highlight defects as they occur. These types of error proofing devices are known as Poka-Yoke devices.</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3731" name="Rectangle 3"/>
          <p:cNvSpPr>
            <a:spLocks noGrp="1" noChangeArrowheads="1"/>
          </p:cNvSpPr>
          <p:nvPr>
            <p:ph type="body" idx="1"/>
          </p:nvPr>
        </p:nvSpPr>
        <p:spPr bwMode="auto">
          <a:noFill/>
          <a:ln>
            <a:solidFill>
              <a:schemeClr val="folHlink"/>
            </a:solidFill>
            <a:miter lim="800000"/>
            <a:headEnd/>
            <a:tailEnd/>
          </a:ln>
          <a:extLst>
            <a:ext uri="{909E8E84-426E-40DD-AFC4-6F175D3DCCD1}">
              <a14:hiddenFill xmlns:a14="http://schemas.microsoft.com/office/drawing/2010/main">
                <a:solidFill>
                  <a:srgbClr val="FFFFFF"/>
                </a:solidFill>
              </a14:hiddenFill>
            </a:ext>
          </a:extLst>
        </p:spPr>
        <p:txBody>
          <a:bodyPr wrap="square" numCol="1" anchor="t" anchorCtr="0" compatLnSpc="1">
            <a:prstTxWarp prst="textNoShape">
              <a:avLst/>
            </a:prstTxWarp>
          </a:bodyPr>
          <a:lstStyle/>
          <a:p>
            <a:pPr eaLnBrk="1" hangingPunct="1">
              <a:spcBef>
                <a:spcPct val="0"/>
              </a:spcBef>
            </a:pPr>
            <a:r>
              <a:rPr lang="en-GB"/>
              <a:t>Standardisation of a countermeasure prevents the progress made from slipping back to the original condition. The standardisation can take many different forms from a simple written standard in which everybody is trained to a standard error proofing device which will automatically prevent or highlight defects as they occur. These types of error proofing devices are known as Poka-Yoke devices.</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3731" name="Rectangle 3"/>
          <p:cNvSpPr>
            <a:spLocks noGrp="1" noChangeArrowheads="1"/>
          </p:cNvSpPr>
          <p:nvPr>
            <p:ph type="body" idx="1"/>
          </p:nvPr>
        </p:nvSpPr>
        <p:spPr bwMode="auto">
          <a:noFill/>
          <a:ln>
            <a:solidFill>
              <a:schemeClr val="folHlink"/>
            </a:solidFill>
            <a:miter lim="800000"/>
            <a:headEnd/>
            <a:tailEnd/>
          </a:ln>
          <a:extLst>
            <a:ext uri="{909E8E84-426E-40DD-AFC4-6F175D3DCCD1}">
              <a14:hiddenFill xmlns:a14="http://schemas.microsoft.com/office/drawing/2010/main">
                <a:solidFill>
                  <a:srgbClr val="FFFFFF"/>
                </a:solidFill>
              </a14:hiddenFill>
            </a:ext>
          </a:extLst>
        </p:spPr>
        <p:txBody>
          <a:bodyPr wrap="square" numCol="1" anchor="t" anchorCtr="0" compatLnSpc="1">
            <a:prstTxWarp prst="textNoShape">
              <a:avLst/>
            </a:prstTxWarp>
          </a:bodyPr>
          <a:lstStyle/>
          <a:p>
            <a:pPr eaLnBrk="1" hangingPunct="1">
              <a:spcBef>
                <a:spcPct val="0"/>
              </a:spcBef>
            </a:pPr>
            <a:r>
              <a:rPr lang="en-GB"/>
              <a:t>Standardisation of a countermeasure prevents the progress made from slipping back to the original condition. The standardisation can take many different forms from a simple written standard in which everybody is trained to a standard error proofing device which will automatically prevent or highlight defects as they occur. These types of error proofing devices are known as Poka-Yoke devices.</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3731" name="Rectangle 3"/>
          <p:cNvSpPr>
            <a:spLocks noGrp="1" noChangeArrowheads="1"/>
          </p:cNvSpPr>
          <p:nvPr>
            <p:ph type="body" idx="1"/>
          </p:nvPr>
        </p:nvSpPr>
        <p:spPr bwMode="auto">
          <a:noFill/>
          <a:ln>
            <a:solidFill>
              <a:schemeClr val="folHlink"/>
            </a:solidFill>
            <a:miter lim="800000"/>
            <a:headEnd/>
            <a:tailEnd/>
          </a:ln>
          <a:extLst>
            <a:ext uri="{909E8E84-426E-40DD-AFC4-6F175D3DCCD1}">
              <a14:hiddenFill xmlns:a14="http://schemas.microsoft.com/office/drawing/2010/main">
                <a:solidFill>
                  <a:srgbClr val="FFFFFF"/>
                </a:solidFill>
              </a14:hiddenFill>
            </a:ext>
          </a:extLst>
        </p:spPr>
        <p:txBody>
          <a:bodyPr wrap="square" numCol="1" anchor="t" anchorCtr="0" compatLnSpc="1">
            <a:prstTxWarp prst="textNoShape">
              <a:avLst/>
            </a:prstTxWarp>
          </a:bodyPr>
          <a:lstStyle/>
          <a:p>
            <a:pPr eaLnBrk="1" hangingPunct="1">
              <a:spcBef>
                <a:spcPct val="0"/>
              </a:spcBef>
            </a:pPr>
            <a:r>
              <a:rPr lang="en-GB"/>
              <a:t>Standardisation of a countermeasure prevents the progress made from slipping back to the original condition. The standardisation can take many different forms from a simple written standard in which everybody is trained to a standard error proofing device which will automatically prevent or highlight defects as they occur. These types of error proofing devices are known as Poka-Yoke devices.</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3731" name="Rectangle 3"/>
          <p:cNvSpPr>
            <a:spLocks noGrp="1" noChangeArrowheads="1"/>
          </p:cNvSpPr>
          <p:nvPr>
            <p:ph type="body" idx="1"/>
          </p:nvPr>
        </p:nvSpPr>
        <p:spPr bwMode="auto">
          <a:noFill/>
          <a:ln>
            <a:solidFill>
              <a:schemeClr val="folHlink"/>
            </a:solidFill>
            <a:miter lim="800000"/>
            <a:headEnd/>
            <a:tailEnd/>
          </a:ln>
          <a:extLst>
            <a:ext uri="{909E8E84-426E-40DD-AFC4-6F175D3DCCD1}">
              <a14:hiddenFill xmlns:a14="http://schemas.microsoft.com/office/drawing/2010/main">
                <a:solidFill>
                  <a:srgbClr val="FFFFFF"/>
                </a:solidFill>
              </a14:hiddenFill>
            </a:ext>
          </a:extLst>
        </p:spPr>
        <p:txBody>
          <a:bodyPr wrap="square" numCol="1" anchor="t" anchorCtr="0" compatLnSpc="1">
            <a:prstTxWarp prst="textNoShape">
              <a:avLst/>
            </a:prstTxWarp>
          </a:bodyPr>
          <a:lstStyle/>
          <a:p>
            <a:pPr eaLnBrk="1" hangingPunct="1">
              <a:spcBef>
                <a:spcPct val="0"/>
              </a:spcBef>
            </a:pPr>
            <a:r>
              <a:rPr lang="en-GB"/>
              <a:t>Standardisation of a countermeasure prevents the progress made from slipping back to the original condition. The standardisation can take many different forms from a simple written standard in which everybody is trained to a standard error proofing device which will automatically prevent or highlight defects as they occur. These types of error proofing devices are known as Poka-Yoke devices.</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3731" name="Rectangle 3"/>
          <p:cNvSpPr>
            <a:spLocks noGrp="1" noChangeArrowheads="1"/>
          </p:cNvSpPr>
          <p:nvPr>
            <p:ph type="body" idx="1"/>
          </p:nvPr>
        </p:nvSpPr>
        <p:spPr bwMode="auto">
          <a:noFill/>
          <a:ln>
            <a:solidFill>
              <a:schemeClr val="folHlink"/>
            </a:solidFill>
            <a:miter lim="800000"/>
            <a:headEnd/>
            <a:tailEnd/>
          </a:ln>
          <a:extLst>
            <a:ext uri="{909E8E84-426E-40DD-AFC4-6F175D3DCCD1}">
              <a14:hiddenFill xmlns:a14="http://schemas.microsoft.com/office/drawing/2010/main">
                <a:solidFill>
                  <a:srgbClr val="FFFFFF"/>
                </a:solidFill>
              </a14:hiddenFill>
            </a:ext>
          </a:extLst>
        </p:spPr>
        <p:txBody>
          <a:bodyPr wrap="square" numCol="1" anchor="t" anchorCtr="0" compatLnSpc="1">
            <a:prstTxWarp prst="textNoShape">
              <a:avLst/>
            </a:prstTxWarp>
          </a:bodyPr>
          <a:lstStyle/>
          <a:p>
            <a:pPr eaLnBrk="1" hangingPunct="1">
              <a:spcBef>
                <a:spcPct val="0"/>
              </a:spcBef>
            </a:pPr>
            <a:r>
              <a:rPr lang="en-GB"/>
              <a:t>Standardisation of a countermeasure prevents the progress made from slipping back to the original condition. The standardisation can take many different forms from a simple written standard in which everybody is trained to a standard error proofing device which will automatically prevent or highlight defects as they occur. These types of error proofing devices are known as Poka-Yoke devices.</a:t>
            </a:r>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0">
          <a:blip r:embed="rId2" cstate="email"/>
          <a:srcRect/>
          <a:stretch>
            <a:fillRect/>
          </a:stretch>
        </a:blipFill>
        <a:effectLst/>
      </p:bgPr>
    </p:bg>
    <p:spTree>
      <p:nvGrpSpPr>
        <p:cNvPr id="1" name=""/>
        <p:cNvGrpSpPr/>
        <p:nvPr/>
      </p:nvGrpSpPr>
      <p:grpSpPr>
        <a:xfrm>
          <a:off x="0" y="0"/>
          <a:ext cx="0" cy="0"/>
          <a:chOff x="0" y="0"/>
          <a:chExt cx="0" cy="0"/>
        </a:xfrm>
      </p:grpSpPr>
      <p:sp>
        <p:nvSpPr>
          <p:cNvPr id="269315" name="Rectangle 3"/>
          <p:cNvSpPr>
            <a:spLocks noGrp="1" noChangeArrowheads="1"/>
          </p:cNvSpPr>
          <p:nvPr>
            <p:ph type="ctrTitle"/>
          </p:nvPr>
        </p:nvSpPr>
        <p:spPr>
          <a:xfrm>
            <a:off x="2057400" y="1676400"/>
            <a:ext cx="5834063" cy="647700"/>
          </a:xfrm>
          <a:effectLst>
            <a:outerShdw dist="17961" dir="2700000" algn="ctr" rotWithShape="0">
              <a:schemeClr val="bg2"/>
            </a:outerShdw>
          </a:effectLst>
        </p:spPr>
        <p:txBody>
          <a:bodyPr/>
          <a:lstStyle>
            <a:lvl1pPr algn="ctr">
              <a:defRPr sz="3200"/>
            </a:lvl1pPr>
          </a:lstStyle>
          <a:p>
            <a:r>
              <a:rPr lang="en-US"/>
              <a:t>Click to edit Master title style</a:t>
            </a:r>
            <a:endParaRPr lang="ru-RU"/>
          </a:p>
        </p:txBody>
      </p:sp>
      <p:sp>
        <p:nvSpPr>
          <p:cNvPr id="269316" name="Rectangle 4"/>
          <p:cNvSpPr>
            <a:spLocks noGrp="1" noChangeArrowheads="1"/>
          </p:cNvSpPr>
          <p:nvPr>
            <p:ph type="subTitle" idx="1"/>
          </p:nvPr>
        </p:nvSpPr>
        <p:spPr>
          <a:xfrm>
            <a:off x="2057400" y="2328862"/>
            <a:ext cx="5834063" cy="338138"/>
          </a:xfrm>
          <a:effectLst>
            <a:outerShdw dist="17961" dir="2700000" algn="ctr" rotWithShape="0">
              <a:schemeClr val="bg2"/>
            </a:outerShdw>
          </a:effectLst>
        </p:spPr>
        <p:txBody>
          <a:bodyPr/>
          <a:lstStyle>
            <a:lvl1pPr marL="0" indent="0" algn="ctr">
              <a:buFontTx/>
              <a:buNone/>
              <a:defRPr sz="2400" b="1"/>
            </a:lvl1pPr>
          </a:lstStyle>
          <a:p>
            <a:r>
              <a:rPr lang="en-US"/>
              <a:t>Click to edit Master subtitle style</a:t>
            </a:r>
            <a:endParaRPr lang="ru-RU"/>
          </a:p>
        </p:txBody>
      </p:sp>
      <p:pic>
        <p:nvPicPr>
          <p:cNvPr id="2" name="Picture 1"/>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4419600" y="0"/>
            <a:ext cx="4678680" cy="1170432"/>
          </a:xfrm>
          <a:prstGeom prst="rect">
            <a:avLst/>
          </a:prstGeom>
        </p:spPr>
      </p:pic>
      <p:sp>
        <p:nvSpPr>
          <p:cNvPr id="3" name="TextBox 2"/>
          <p:cNvSpPr txBox="1"/>
          <p:nvPr userDrawn="1"/>
        </p:nvSpPr>
        <p:spPr>
          <a:xfrm>
            <a:off x="4419600" y="1170432"/>
            <a:ext cx="4678680" cy="461665"/>
          </a:xfrm>
          <a:prstGeom prst="rect">
            <a:avLst/>
          </a:prstGeom>
          <a:noFill/>
        </p:spPr>
        <p:txBody>
          <a:bodyPr wrap="square" rtlCol="0">
            <a:spAutoFit/>
          </a:bodyPr>
          <a:lstStyle/>
          <a:p>
            <a:r>
              <a:rPr lang="en-GB" sz="1200" b="1" kern="1200" dirty="0">
                <a:solidFill>
                  <a:schemeClr val="tx1"/>
                </a:solidFill>
                <a:effectLst/>
                <a:latin typeface="Arial" charset="0"/>
                <a:ea typeface="+mn-ea"/>
                <a:cs typeface="Arial" charset="0"/>
              </a:rPr>
              <a:t>Pleased to be working with</a:t>
            </a:r>
            <a:r>
              <a:rPr lang="en-GB" sz="1200" b="1" u="sng" kern="1200" dirty="0">
                <a:solidFill>
                  <a:schemeClr val="tx1"/>
                </a:solidFill>
                <a:effectLst/>
                <a:latin typeface="Arial" charset="0"/>
                <a:ea typeface="+mn-ea"/>
                <a:cs typeface="Arial" charset="0"/>
              </a:rPr>
              <a:t> businesswalesmentoring.org.uk</a:t>
            </a:r>
            <a:r>
              <a:rPr lang="en-GB" sz="1200" kern="1200" dirty="0">
                <a:solidFill>
                  <a:schemeClr val="tx1"/>
                </a:solidFill>
                <a:effectLst/>
                <a:latin typeface="Arial" charset="0"/>
                <a:ea typeface="+mn-ea"/>
                <a:cs typeface="Arial" charset="0"/>
              </a:rPr>
              <a:t> </a:t>
            </a:r>
          </a:p>
          <a:p>
            <a:r>
              <a:rPr lang="en-GB" sz="1200" b="1" kern="1200" dirty="0" err="1">
                <a:solidFill>
                  <a:schemeClr val="tx1"/>
                </a:solidFill>
                <a:effectLst/>
                <a:latin typeface="Arial" charset="0"/>
                <a:ea typeface="+mn-ea"/>
                <a:cs typeface="Arial" charset="0"/>
              </a:rPr>
              <a:t>Yn</a:t>
            </a:r>
            <a:r>
              <a:rPr lang="en-GB" sz="1200" b="1" kern="1200" dirty="0">
                <a:solidFill>
                  <a:schemeClr val="tx1"/>
                </a:solidFill>
                <a:effectLst/>
                <a:latin typeface="Arial" charset="0"/>
                <a:ea typeface="+mn-ea"/>
                <a:cs typeface="Arial" charset="0"/>
              </a:rPr>
              <a:t> </a:t>
            </a:r>
            <a:r>
              <a:rPr lang="en-GB" sz="1200" b="1" kern="1200" dirty="0" err="1">
                <a:solidFill>
                  <a:schemeClr val="tx1"/>
                </a:solidFill>
                <a:effectLst/>
                <a:latin typeface="Arial" charset="0"/>
                <a:ea typeface="+mn-ea"/>
                <a:cs typeface="Arial" charset="0"/>
              </a:rPr>
              <a:t>falch</a:t>
            </a:r>
            <a:r>
              <a:rPr lang="en-GB" sz="1200" b="1" kern="1200" dirty="0">
                <a:solidFill>
                  <a:schemeClr val="tx1"/>
                </a:solidFill>
                <a:effectLst/>
                <a:latin typeface="Arial" charset="0"/>
                <a:ea typeface="+mn-ea"/>
                <a:cs typeface="Arial" charset="0"/>
              </a:rPr>
              <a:t> o </a:t>
            </a:r>
            <a:r>
              <a:rPr lang="en-GB" sz="1200" b="1" kern="1200" dirty="0" err="1">
                <a:solidFill>
                  <a:schemeClr val="tx1"/>
                </a:solidFill>
                <a:effectLst/>
                <a:latin typeface="Arial" charset="0"/>
                <a:ea typeface="+mn-ea"/>
                <a:cs typeface="Arial" charset="0"/>
              </a:rPr>
              <a:t>fod</a:t>
            </a:r>
            <a:r>
              <a:rPr lang="en-GB" sz="1200" b="1" kern="1200" dirty="0">
                <a:solidFill>
                  <a:schemeClr val="tx1"/>
                </a:solidFill>
                <a:effectLst/>
                <a:latin typeface="Arial" charset="0"/>
                <a:ea typeface="+mn-ea"/>
                <a:cs typeface="Arial" charset="0"/>
              </a:rPr>
              <a:t> </a:t>
            </a:r>
            <a:r>
              <a:rPr lang="en-GB" sz="1200" b="1" kern="1200" dirty="0" err="1">
                <a:solidFill>
                  <a:schemeClr val="tx1"/>
                </a:solidFill>
                <a:effectLst/>
                <a:latin typeface="Arial" charset="0"/>
                <a:ea typeface="+mn-ea"/>
                <a:cs typeface="Arial" charset="0"/>
              </a:rPr>
              <a:t>yn</a:t>
            </a:r>
            <a:r>
              <a:rPr lang="en-GB" sz="1200" b="1" kern="1200" dirty="0">
                <a:solidFill>
                  <a:schemeClr val="tx1"/>
                </a:solidFill>
                <a:effectLst/>
                <a:latin typeface="Arial" charset="0"/>
                <a:ea typeface="+mn-ea"/>
                <a:cs typeface="Arial" charset="0"/>
              </a:rPr>
              <a:t> </a:t>
            </a:r>
            <a:r>
              <a:rPr lang="en-GB" sz="1200" b="1" kern="1200" dirty="0" err="1">
                <a:solidFill>
                  <a:schemeClr val="tx1"/>
                </a:solidFill>
                <a:effectLst/>
                <a:latin typeface="Arial" charset="0"/>
                <a:ea typeface="+mn-ea"/>
                <a:cs typeface="Arial" charset="0"/>
              </a:rPr>
              <a:t>gweithio</a:t>
            </a:r>
            <a:r>
              <a:rPr lang="en-GB" sz="1200" b="1" kern="1200" dirty="0">
                <a:solidFill>
                  <a:schemeClr val="tx1"/>
                </a:solidFill>
                <a:effectLst/>
                <a:latin typeface="Arial" charset="0"/>
                <a:ea typeface="+mn-ea"/>
                <a:cs typeface="Arial" charset="0"/>
              </a:rPr>
              <a:t> </a:t>
            </a:r>
            <a:r>
              <a:rPr lang="en-GB" sz="1200" b="1" kern="1200" dirty="0" err="1">
                <a:solidFill>
                  <a:schemeClr val="tx1"/>
                </a:solidFill>
                <a:effectLst/>
                <a:latin typeface="Arial" charset="0"/>
                <a:ea typeface="+mn-ea"/>
                <a:cs typeface="Arial" charset="0"/>
              </a:rPr>
              <a:t>gyda</a:t>
            </a:r>
            <a:r>
              <a:rPr lang="en-GB" sz="1200" b="1" u="sng" kern="1200" dirty="0">
                <a:solidFill>
                  <a:schemeClr val="tx1"/>
                </a:solidFill>
                <a:effectLst/>
                <a:latin typeface="Arial" charset="0"/>
                <a:ea typeface="+mn-ea"/>
                <a:cs typeface="Arial" charset="0"/>
              </a:rPr>
              <a:t> mentorabusnescymru.org.uk</a:t>
            </a:r>
            <a:endParaRPr lang="en-GB" sz="1200"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445250" y="692150"/>
            <a:ext cx="1943100" cy="57626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11188" y="692150"/>
            <a:ext cx="5681662" cy="57626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reserve="1">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611188" y="692150"/>
            <a:ext cx="7777162" cy="576262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84213" y="1412875"/>
            <a:ext cx="3775075" cy="50419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11688" y="1412875"/>
            <a:ext cx="3776662" cy="50419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4" cstate="email"/>
          <a:srcRect/>
          <a:stretch>
            <a:fillRect/>
          </a:stretch>
        </a:blipFill>
        <a:effectLst/>
      </p:bgPr>
    </p:bg>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bwMode="auto">
          <a:xfrm>
            <a:off x="611188" y="692150"/>
            <a:ext cx="6840537" cy="6477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Click to edit Master title style</a:t>
            </a:r>
            <a:endParaRPr lang="ru-RU"/>
          </a:p>
        </p:txBody>
      </p:sp>
      <p:sp>
        <p:nvSpPr>
          <p:cNvPr id="5123" name="Rectangle 3"/>
          <p:cNvSpPr>
            <a:spLocks noGrp="1" noChangeArrowheads="1"/>
          </p:cNvSpPr>
          <p:nvPr>
            <p:ph type="body" idx="1"/>
          </p:nvPr>
        </p:nvSpPr>
        <p:spPr bwMode="auto">
          <a:xfrm>
            <a:off x="684213" y="1412875"/>
            <a:ext cx="7704137" cy="50419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ru-RU" dirty="0"/>
          </a:p>
        </p:txBody>
      </p:sp>
      <p:sp>
        <p:nvSpPr>
          <p:cNvPr id="4" name="TextBox 3"/>
          <p:cNvSpPr txBox="1"/>
          <p:nvPr userDrawn="1"/>
        </p:nvSpPr>
        <p:spPr>
          <a:xfrm>
            <a:off x="2819400" y="6096000"/>
            <a:ext cx="3581400" cy="369888"/>
          </a:xfrm>
          <a:prstGeom prst="rect">
            <a:avLst/>
          </a:prstGeom>
          <a:noFill/>
        </p:spPr>
        <p:txBody>
          <a:bodyPr>
            <a:spAutoFit/>
          </a:bodyPr>
          <a:lstStyle/>
          <a:p>
            <a:pPr algn="ctr">
              <a:defRPr/>
            </a:pPr>
            <a:r>
              <a:rPr lang="en-US" sz="900" dirty="0">
                <a:cs typeface="+mn-cs"/>
              </a:rPr>
              <a:t>Copyright © 2005- 2010 Beyond Lean Ltd. All Rights Reserved. </a:t>
            </a:r>
            <a:br>
              <a:rPr lang="en-US" sz="900" dirty="0">
                <a:cs typeface="+mn-cs"/>
              </a:rPr>
            </a:br>
            <a:r>
              <a:rPr lang="en-US" sz="900" dirty="0">
                <a:cs typeface="+mn-cs"/>
              </a:rPr>
              <a:t>www.beyondlean.com</a:t>
            </a:r>
          </a:p>
        </p:txBody>
      </p:sp>
      <p:sp>
        <p:nvSpPr>
          <p:cNvPr id="5" name="TextBox 4"/>
          <p:cNvSpPr txBox="1"/>
          <p:nvPr userDrawn="1"/>
        </p:nvSpPr>
        <p:spPr>
          <a:xfrm>
            <a:off x="685800" y="6246813"/>
            <a:ext cx="2133600" cy="214312"/>
          </a:xfrm>
          <a:prstGeom prst="rect">
            <a:avLst/>
          </a:prstGeom>
          <a:noFill/>
        </p:spPr>
        <p:txBody>
          <a:bodyPr>
            <a:spAutoFit/>
          </a:bodyPr>
          <a:lstStyle/>
          <a:p>
            <a:pPr>
              <a:defRPr/>
            </a:pPr>
            <a:r>
              <a:rPr lang="en-US" sz="800" dirty="0">
                <a:cs typeface="+mn-cs"/>
              </a:rPr>
              <a:t>V2.45 04/2010</a:t>
            </a:r>
          </a:p>
        </p:txBody>
      </p:sp>
    </p:spTree>
  </p:cSld>
  <p:clrMap bg1="lt1" tx1="dk1" bg2="lt2" tx2="dk2" accent1="accent1" accent2="accent2" accent3="accent3" accent4="accent4" accent5="accent5" accent6="accent6" hlink="hlink" folHlink="folHlink"/>
  <p:sldLayoutIdLst>
    <p:sldLayoutId id="2147483786" r:id="rId1"/>
    <p:sldLayoutId id="2147483775" r:id="rId2"/>
    <p:sldLayoutId id="2147483776" r:id="rId3"/>
    <p:sldLayoutId id="2147483777" r:id="rId4"/>
    <p:sldLayoutId id="2147483778" r:id="rId5"/>
    <p:sldLayoutId id="2147483779" r:id="rId6"/>
    <p:sldLayoutId id="2147483780" r:id="rId7"/>
    <p:sldLayoutId id="2147483781" r:id="rId8"/>
    <p:sldLayoutId id="2147483782" r:id="rId9"/>
    <p:sldLayoutId id="2147483783" r:id="rId10"/>
    <p:sldLayoutId id="2147483784" r:id="rId11"/>
    <p:sldLayoutId id="2147483785" r:id="rId12"/>
  </p:sldLayoutIdLst>
  <p:txStyles>
    <p:titleStyle>
      <a:lvl1pPr algn="l" rtl="0" eaLnBrk="0" fontAlgn="base" hangingPunct="0">
        <a:spcBef>
          <a:spcPct val="0"/>
        </a:spcBef>
        <a:spcAft>
          <a:spcPct val="0"/>
        </a:spcAft>
        <a:defRPr sz="2400" b="1">
          <a:solidFill>
            <a:srgbClr val="080808"/>
          </a:solidFill>
          <a:latin typeface="+mj-lt"/>
          <a:ea typeface="+mj-ea"/>
          <a:cs typeface="+mj-cs"/>
        </a:defRPr>
      </a:lvl1pPr>
      <a:lvl2pPr algn="l" rtl="0" eaLnBrk="0" fontAlgn="base" hangingPunct="0">
        <a:spcBef>
          <a:spcPct val="0"/>
        </a:spcBef>
        <a:spcAft>
          <a:spcPct val="0"/>
        </a:spcAft>
        <a:defRPr sz="3600" b="1">
          <a:solidFill>
            <a:srgbClr val="080808"/>
          </a:solidFill>
          <a:latin typeface="Arial" charset="0"/>
        </a:defRPr>
      </a:lvl2pPr>
      <a:lvl3pPr algn="l" rtl="0" eaLnBrk="0" fontAlgn="base" hangingPunct="0">
        <a:spcBef>
          <a:spcPct val="0"/>
        </a:spcBef>
        <a:spcAft>
          <a:spcPct val="0"/>
        </a:spcAft>
        <a:defRPr sz="3600" b="1">
          <a:solidFill>
            <a:srgbClr val="080808"/>
          </a:solidFill>
          <a:latin typeface="Arial" charset="0"/>
        </a:defRPr>
      </a:lvl3pPr>
      <a:lvl4pPr algn="l" rtl="0" eaLnBrk="0" fontAlgn="base" hangingPunct="0">
        <a:spcBef>
          <a:spcPct val="0"/>
        </a:spcBef>
        <a:spcAft>
          <a:spcPct val="0"/>
        </a:spcAft>
        <a:defRPr sz="3600" b="1">
          <a:solidFill>
            <a:srgbClr val="080808"/>
          </a:solidFill>
          <a:latin typeface="Arial" charset="0"/>
        </a:defRPr>
      </a:lvl4pPr>
      <a:lvl5pPr algn="l" rtl="0" eaLnBrk="0" fontAlgn="base" hangingPunct="0">
        <a:spcBef>
          <a:spcPct val="0"/>
        </a:spcBef>
        <a:spcAft>
          <a:spcPct val="0"/>
        </a:spcAft>
        <a:defRPr sz="3600" b="1">
          <a:solidFill>
            <a:srgbClr val="080808"/>
          </a:solidFill>
          <a:latin typeface="Arial" charset="0"/>
        </a:defRPr>
      </a:lvl5pPr>
      <a:lvl6pPr marL="457200" algn="l" rtl="0" eaLnBrk="1" fontAlgn="base" hangingPunct="1">
        <a:spcBef>
          <a:spcPct val="0"/>
        </a:spcBef>
        <a:spcAft>
          <a:spcPct val="0"/>
        </a:spcAft>
        <a:defRPr sz="3600" b="1">
          <a:solidFill>
            <a:srgbClr val="080808"/>
          </a:solidFill>
          <a:latin typeface="Arial" charset="0"/>
        </a:defRPr>
      </a:lvl6pPr>
      <a:lvl7pPr marL="914400" algn="l" rtl="0" eaLnBrk="1" fontAlgn="base" hangingPunct="1">
        <a:spcBef>
          <a:spcPct val="0"/>
        </a:spcBef>
        <a:spcAft>
          <a:spcPct val="0"/>
        </a:spcAft>
        <a:defRPr sz="3600" b="1">
          <a:solidFill>
            <a:srgbClr val="080808"/>
          </a:solidFill>
          <a:latin typeface="Arial" charset="0"/>
        </a:defRPr>
      </a:lvl7pPr>
      <a:lvl8pPr marL="1371600" algn="l" rtl="0" eaLnBrk="1" fontAlgn="base" hangingPunct="1">
        <a:spcBef>
          <a:spcPct val="0"/>
        </a:spcBef>
        <a:spcAft>
          <a:spcPct val="0"/>
        </a:spcAft>
        <a:defRPr sz="3600" b="1">
          <a:solidFill>
            <a:srgbClr val="080808"/>
          </a:solidFill>
          <a:latin typeface="Arial" charset="0"/>
        </a:defRPr>
      </a:lvl8pPr>
      <a:lvl9pPr marL="1828800" algn="l" rtl="0" eaLnBrk="1" fontAlgn="base" hangingPunct="1">
        <a:spcBef>
          <a:spcPct val="0"/>
        </a:spcBef>
        <a:spcAft>
          <a:spcPct val="0"/>
        </a:spcAft>
        <a:defRPr sz="3600" b="1">
          <a:solidFill>
            <a:srgbClr val="080808"/>
          </a:solidFill>
          <a:latin typeface="Arial" charset="0"/>
        </a:defRPr>
      </a:lvl9pPr>
    </p:titleStyle>
    <p:bodyStyle>
      <a:lvl1pPr marL="342900" indent="-342900" algn="l" rtl="0" eaLnBrk="0" fontAlgn="base" hangingPunct="0">
        <a:spcBef>
          <a:spcPct val="20000"/>
        </a:spcBef>
        <a:spcAft>
          <a:spcPct val="0"/>
        </a:spcAft>
        <a:buChar char="•"/>
        <a:defRPr sz="2000">
          <a:solidFill>
            <a:srgbClr val="080808"/>
          </a:solidFill>
          <a:latin typeface="+mn-lt"/>
          <a:ea typeface="+mn-ea"/>
          <a:cs typeface="+mn-cs"/>
        </a:defRPr>
      </a:lvl1pPr>
      <a:lvl2pPr marL="742950" indent="-285750" algn="l" rtl="0" eaLnBrk="0" fontAlgn="base" hangingPunct="0">
        <a:spcBef>
          <a:spcPct val="20000"/>
        </a:spcBef>
        <a:spcAft>
          <a:spcPct val="0"/>
        </a:spcAft>
        <a:buChar char="–"/>
        <a:defRPr sz="2000" b="1">
          <a:solidFill>
            <a:srgbClr val="080808"/>
          </a:solidFill>
          <a:latin typeface="+mn-lt"/>
        </a:defRPr>
      </a:lvl2pPr>
      <a:lvl3pPr marL="1143000" indent="-228600" algn="l" rtl="0" eaLnBrk="0" fontAlgn="base" hangingPunct="0">
        <a:spcBef>
          <a:spcPct val="20000"/>
        </a:spcBef>
        <a:spcAft>
          <a:spcPct val="0"/>
        </a:spcAft>
        <a:buChar char="•"/>
        <a:defRPr sz="2000">
          <a:solidFill>
            <a:srgbClr val="080808"/>
          </a:solidFill>
          <a:latin typeface="+mn-lt"/>
        </a:defRPr>
      </a:lvl3pPr>
      <a:lvl4pPr marL="1600200" indent="-228600" algn="l" rtl="0" eaLnBrk="0" fontAlgn="base" hangingPunct="0">
        <a:spcBef>
          <a:spcPct val="20000"/>
        </a:spcBef>
        <a:spcAft>
          <a:spcPct val="0"/>
        </a:spcAft>
        <a:buChar char="–"/>
        <a:defRPr sz="2000">
          <a:solidFill>
            <a:srgbClr val="080808"/>
          </a:solidFill>
          <a:latin typeface="+mn-lt"/>
        </a:defRPr>
      </a:lvl4pPr>
      <a:lvl5pPr marL="2057400" indent="-228600" algn="l" rtl="0" eaLnBrk="0" fontAlgn="base" hangingPunct="0">
        <a:spcBef>
          <a:spcPct val="20000"/>
        </a:spcBef>
        <a:spcAft>
          <a:spcPct val="0"/>
        </a:spcAft>
        <a:buChar char="»"/>
        <a:defRPr sz="2000">
          <a:solidFill>
            <a:srgbClr val="080808"/>
          </a:solidFill>
          <a:latin typeface="+mn-lt"/>
        </a:defRPr>
      </a:lvl5pPr>
      <a:lvl6pPr marL="2514600" indent="-228600" algn="l" rtl="0" eaLnBrk="1" fontAlgn="base" hangingPunct="1">
        <a:spcBef>
          <a:spcPct val="20000"/>
        </a:spcBef>
        <a:spcAft>
          <a:spcPct val="0"/>
        </a:spcAft>
        <a:buChar char="»"/>
        <a:defRPr sz="2000">
          <a:solidFill>
            <a:srgbClr val="080808"/>
          </a:solidFill>
          <a:latin typeface="+mn-lt"/>
        </a:defRPr>
      </a:lvl6pPr>
      <a:lvl7pPr marL="2971800" indent="-228600" algn="l" rtl="0" eaLnBrk="1" fontAlgn="base" hangingPunct="1">
        <a:spcBef>
          <a:spcPct val="20000"/>
        </a:spcBef>
        <a:spcAft>
          <a:spcPct val="0"/>
        </a:spcAft>
        <a:buChar char="»"/>
        <a:defRPr sz="2000">
          <a:solidFill>
            <a:srgbClr val="080808"/>
          </a:solidFill>
          <a:latin typeface="+mn-lt"/>
        </a:defRPr>
      </a:lvl7pPr>
      <a:lvl8pPr marL="3429000" indent="-228600" algn="l" rtl="0" eaLnBrk="1" fontAlgn="base" hangingPunct="1">
        <a:spcBef>
          <a:spcPct val="20000"/>
        </a:spcBef>
        <a:spcAft>
          <a:spcPct val="0"/>
        </a:spcAft>
        <a:buChar char="»"/>
        <a:defRPr sz="2000">
          <a:solidFill>
            <a:srgbClr val="080808"/>
          </a:solidFill>
          <a:latin typeface="+mn-lt"/>
        </a:defRPr>
      </a:lvl8pPr>
      <a:lvl9pPr marL="3886200" indent="-228600" algn="l" rtl="0" eaLnBrk="1" fontAlgn="base" hangingPunct="1">
        <a:spcBef>
          <a:spcPct val="20000"/>
        </a:spcBef>
        <a:spcAft>
          <a:spcPct val="0"/>
        </a:spcAft>
        <a:buChar char="»"/>
        <a:defRPr sz="2000">
          <a:solidFill>
            <a:srgbClr val="080808"/>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www.lean-six-sigma-certification.com/" TargetMode="External"/><Relationship Id="rId2" Type="http://schemas.openxmlformats.org/officeDocument/2006/relationships/hyperlink" Target="http://www.beyondlean.com/" TargetMode="External"/><Relationship Id="rId1" Type="http://schemas.openxmlformats.org/officeDocument/2006/relationships/slideLayout" Target="../slideLayouts/slideLayout2.xml"/><Relationship Id="rId5" Type="http://schemas.openxmlformats.org/officeDocument/2006/relationships/image" Target="../media/image6.jpeg"/><Relationship Id="rId4" Type="http://schemas.openxmlformats.org/officeDocument/2006/relationships/image" Target="../media/image5.jpe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3" Type="http://schemas.openxmlformats.org/officeDocument/2006/relationships/hyperlink" Target="http://www.amazon.co.uk/dp/0071392319?tag=beyondlean-21&amp;camp=1406&amp;creative=6394&amp;linkCode=as1&amp;creativeASIN=0071392319&amp;adid=12F9RZ1GN18JQ83PGQCT&amp;" TargetMode="External"/><Relationship Id="rId2" Type="http://schemas.openxmlformats.org/officeDocument/2006/relationships/notesSlide" Target="../notesSlides/notesSlide2.xml"/><Relationship Id="rId1" Type="http://schemas.openxmlformats.org/officeDocument/2006/relationships/slideLayout" Target="../slideLayouts/slideLayout6.xml"/><Relationship Id="rId6" Type="http://schemas.openxmlformats.org/officeDocument/2006/relationships/image" Target="../media/image4.png"/><Relationship Id="rId5" Type="http://schemas.openxmlformats.org/officeDocument/2006/relationships/hyperlink" Target="http://www.amazon.co.uk/dp/0964846632?tag=beyondlean-21&amp;camp=1406&amp;creative=6394&amp;linkCode=as1&amp;creativeASIN=0964846632&amp;adid=0FY55W1HPXKDSJQMQNEX&amp;" TargetMode="External"/><Relationship Id="rId4" Type="http://schemas.openxmlformats.org/officeDocument/2006/relationships/hyperlink" Target="http://www.amazon.co.uk/dp/0071410155?tag=beyondlean-21&amp;camp=1406&amp;creative=6394&amp;linkCode=as1&amp;creativeASIN=0071410155&amp;adid=0XZ48R3741FPDE94BAM4&amp;" TargetMode="Externa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462337" y="1943100"/>
            <a:ext cx="5834063" cy="647700"/>
          </a:xfrm>
        </p:spPr>
        <p:txBody>
          <a:bodyPr/>
          <a:lstStyle/>
          <a:p>
            <a:r>
              <a:rPr lang="en-GB" dirty="0"/>
              <a:t>Lean Sigma Green Belt Course Outline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a:xfrm>
            <a:off x="1371601" y="381000"/>
            <a:ext cx="6829425" cy="719667"/>
          </a:xfrm>
        </p:spPr>
        <p:txBody>
          <a:bodyPr/>
          <a:lstStyle/>
          <a:p>
            <a:pPr eaLnBrk="1" hangingPunct="1"/>
            <a:r>
              <a:rPr lang="en-US" b="0"/>
              <a:t>Beyond Lean Online Resources</a:t>
            </a:r>
            <a:endParaRPr lang="uk-UA" b="0"/>
          </a:p>
        </p:txBody>
      </p:sp>
      <p:sp>
        <p:nvSpPr>
          <p:cNvPr id="4099" name="Rectangle 3"/>
          <p:cNvSpPr>
            <a:spLocks noGrp="1" noChangeArrowheads="1"/>
          </p:cNvSpPr>
          <p:nvPr>
            <p:ph type="body" idx="1"/>
          </p:nvPr>
        </p:nvSpPr>
        <p:spPr>
          <a:xfrm>
            <a:off x="684214" y="1475317"/>
            <a:ext cx="7704137" cy="4910667"/>
          </a:xfrm>
        </p:spPr>
        <p:txBody>
          <a:bodyPr/>
          <a:lstStyle/>
          <a:p>
            <a:pPr lvl="4" eaLnBrk="1" hangingPunct="1"/>
            <a:r>
              <a:rPr lang="en-US" dirty="0"/>
              <a:t>Yellow, Green, Black and Master Black Belt Certification Courses and Exams</a:t>
            </a:r>
          </a:p>
          <a:p>
            <a:pPr lvl="4" eaLnBrk="1" hangingPunct="1"/>
            <a:r>
              <a:rPr lang="en-US" dirty="0"/>
              <a:t>Consultancy &amp; Training Services</a:t>
            </a:r>
          </a:p>
          <a:p>
            <a:pPr lvl="4" eaLnBrk="1" hangingPunct="1"/>
            <a:endParaRPr lang="en-US" dirty="0"/>
          </a:p>
          <a:p>
            <a:pPr marL="1828800" lvl="4" indent="0" eaLnBrk="1" hangingPunct="1">
              <a:buNone/>
            </a:pPr>
            <a:r>
              <a:rPr lang="en-US" b="1"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hlinkClick r:id="rId2"/>
              </a:rPr>
              <a:t>www.beyondlean.com</a:t>
            </a:r>
            <a:endParaRPr lang="en-US" b="1"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endParaRPr>
          </a:p>
          <a:p>
            <a:pPr marL="1828800" lvl="4" indent="0" eaLnBrk="1" hangingPunct="1">
              <a:buNone/>
            </a:pPr>
            <a:r>
              <a:rPr lang="en-US" b="1"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hlinkClick r:id="rId3"/>
              </a:rPr>
              <a:t>www.lean-six-sigma-certification.com</a:t>
            </a:r>
            <a:endParaRPr lang="en-US" b="1"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endParaRPr>
          </a:p>
          <a:p>
            <a:pPr marL="1828800" lvl="4" indent="0" eaLnBrk="1" hangingPunct="1">
              <a:buNone/>
            </a:pPr>
            <a:endParaRPr lang="en-US" dirty="0"/>
          </a:p>
        </p:txBody>
      </p:sp>
      <p:pic>
        <p:nvPicPr>
          <p:cNvPr id="4100" name="Picture 4" descr="members-card.jpg"/>
          <p:cNvPicPr>
            <a:picLocks noChangeAspect="1"/>
          </p:cNvPicPr>
          <p:nvPr/>
        </p:nvPicPr>
        <p:blipFill>
          <a:blip r:embed="rId4" cstate="print"/>
          <a:srcRect/>
          <a:stretch>
            <a:fillRect/>
          </a:stretch>
        </p:blipFill>
        <p:spPr bwMode="auto">
          <a:xfrm>
            <a:off x="3581400" y="4210050"/>
            <a:ext cx="2590800" cy="1962151"/>
          </a:xfrm>
          <a:prstGeom prst="rect">
            <a:avLst/>
          </a:prstGeom>
          <a:noFill/>
          <a:ln w="9525">
            <a:noFill/>
            <a:miter lim="800000"/>
            <a:headEnd/>
            <a:tailEnd/>
          </a:ln>
        </p:spPr>
      </p:pic>
      <p:pic>
        <p:nvPicPr>
          <p:cNvPr id="4101" name="Picture 5" descr="sw-box.jpg"/>
          <p:cNvPicPr>
            <a:picLocks noChangeAspect="1"/>
          </p:cNvPicPr>
          <p:nvPr/>
        </p:nvPicPr>
        <p:blipFill>
          <a:blip r:embed="rId5" cstate="print"/>
          <a:srcRect/>
          <a:stretch>
            <a:fillRect/>
          </a:stretch>
        </p:blipFill>
        <p:spPr bwMode="auto">
          <a:xfrm>
            <a:off x="228601" y="1447800"/>
            <a:ext cx="2278063" cy="2590800"/>
          </a:xfrm>
          <a:prstGeom prst="rect">
            <a:avLst/>
          </a:prstGeom>
          <a:noFill/>
          <a:ln w="9525">
            <a:noFill/>
            <a:miter lim="800000"/>
            <a:headEnd/>
            <a:tailEnd/>
          </a:ln>
        </p:spPr>
      </p:pic>
    </p:spTree>
    <p:extLst>
      <p:ext uri="{BB962C8B-B14F-4D97-AF65-F5344CB8AC3E}">
        <p14:creationId xmlns:p14="http://schemas.microsoft.com/office/powerpoint/2010/main" val="285675078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2"/>
          <p:cNvSpPr>
            <a:spLocks noGrp="1" noChangeArrowheads="1"/>
          </p:cNvSpPr>
          <p:nvPr>
            <p:ph/>
          </p:nvPr>
        </p:nvSpPr>
        <p:spPr>
          <a:xfrm>
            <a:off x="304800" y="990600"/>
            <a:ext cx="8610600" cy="4800600"/>
          </a:xfrm>
          <a:solidFill>
            <a:schemeClr val="bg1"/>
          </a:solidFill>
        </p:spPr>
        <p:txBody>
          <a:bodyPr lIns="87276" tIns="43638" rIns="87276" bIns="43638"/>
          <a:lstStyle/>
          <a:p>
            <a:pPr marL="0" indent="0">
              <a:buNone/>
            </a:pPr>
            <a:r>
              <a:rPr lang="en-GB" dirty="0"/>
              <a:t>All the materials you will need for the completion of your Lean Sigma Green Belt Certification are contained in the student centre.</a:t>
            </a:r>
          </a:p>
          <a:p>
            <a:pPr marL="0" indent="0">
              <a:buNone/>
            </a:pPr>
            <a:r>
              <a:rPr lang="en-GB" dirty="0"/>
              <a:t>Please study the materials in the order they are presented, including all videos, presentations and exams.</a:t>
            </a:r>
          </a:p>
          <a:p>
            <a:pPr marL="0" indent="0">
              <a:buNone/>
            </a:pPr>
            <a:r>
              <a:rPr lang="en-GB" dirty="0"/>
              <a:t>Once all the elements have been completed and exams passed, you will need to submit your Green Belt Project, along with any supporting documentation.</a:t>
            </a:r>
          </a:p>
          <a:p>
            <a:pPr marL="0" indent="0">
              <a:buNone/>
            </a:pPr>
            <a:r>
              <a:rPr lang="en-GB" dirty="0"/>
              <a:t>We suggest you use the Project Control Document as a template for this however, any format is acceptable, as long as it demonstrates that you have led / participated in a project following the DMAIC or PDCA methodologies that has delivered tangible results (Quality, Cost or Delivery). </a:t>
            </a:r>
          </a:p>
          <a:p>
            <a:pPr marL="0" indent="0">
              <a:buNone/>
            </a:pPr>
            <a:endParaRPr lang="en-US" dirty="0">
              <a:latin typeface="Arial" charset="0"/>
              <a:ea typeface="ＭＳ Ｐゴシック" pitchFamily="-65" charset="-128"/>
            </a:endParaRPr>
          </a:p>
        </p:txBody>
      </p:sp>
      <p:sp>
        <p:nvSpPr>
          <p:cNvPr id="59395" name="Rectangle 3"/>
          <p:cNvSpPr>
            <a:spLocks noChangeArrowheads="1"/>
          </p:cNvSpPr>
          <p:nvPr/>
        </p:nvSpPr>
        <p:spPr bwMode="auto">
          <a:xfrm>
            <a:off x="152400" y="115889"/>
            <a:ext cx="6403731" cy="966787"/>
          </a:xfrm>
          <a:prstGeom prst="rect">
            <a:avLst/>
          </a:prstGeom>
          <a:noFill/>
          <a:ln w="9525">
            <a:noFill/>
            <a:miter lim="800000"/>
            <a:headEnd/>
            <a:tailEnd/>
          </a:ln>
          <a:effectLst/>
        </p:spPr>
        <p:txBody>
          <a:bodyPr lIns="87276" tIns="43638" rIns="87276" bIns="43638" anchor="ctr"/>
          <a:lstStyle/>
          <a:p>
            <a:pPr>
              <a:lnSpc>
                <a:spcPct val="100000"/>
              </a:lnSpc>
              <a:buClrTx/>
              <a:buFontTx/>
              <a:buNone/>
            </a:pPr>
            <a:r>
              <a:rPr lang="en-GB" sz="2400" b="1" dirty="0">
                <a:solidFill>
                  <a:schemeClr val="tx2"/>
                </a:solidFill>
              </a:rPr>
              <a:t>INTRODUCTION &amp; AGENDA</a:t>
            </a:r>
          </a:p>
        </p:txBody>
      </p:sp>
    </p:spTree>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Text Box 4"/>
          <p:cNvSpPr txBox="1">
            <a:spLocks noChangeArrowheads="1"/>
          </p:cNvSpPr>
          <p:nvPr/>
        </p:nvSpPr>
        <p:spPr bwMode="auto">
          <a:xfrm>
            <a:off x="600075" y="1757363"/>
            <a:ext cx="7858125" cy="32778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92100" indent="-29210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r>
              <a:rPr lang="en-GB" b="1" dirty="0"/>
              <a:t>The following books are not mandatory for the Green Belt qualification, but they will help to complete your understanding of the philosophies and cultural aspects of change within any organisation</a:t>
            </a:r>
            <a:endParaRPr lang="en-GB" dirty="0"/>
          </a:p>
          <a:p>
            <a:r>
              <a:rPr lang="en-GB" u="sng" dirty="0">
                <a:hlinkClick r:id="rId3"/>
              </a:rPr>
              <a:t>The Toyota Way</a:t>
            </a:r>
            <a:endParaRPr lang="en-GB" dirty="0"/>
          </a:p>
          <a:p>
            <a:r>
              <a:rPr lang="en-GB" dirty="0"/>
              <a:t>Jeffrey Liker</a:t>
            </a:r>
          </a:p>
          <a:p>
            <a:r>
              <a:rPr lang="en-GB" u="sng" dirty="0">
                <a:hlinkClick r:id="rId4"/>
              </a:rPr>
              <a:t>The Six Sigma Handbook, Revised and ...</a:t>
            </a:r>
            <a:endParaRPr lang="en-GB" dirty="0"/>
          </a:p>
          <a:p>
            <a:r>
              <a:rPr lang="en-GB" dirty="0"/>
              <a:t>Thomas </a:t>
            </a:r>
            <a:r>
              <a:rPr lang="en-GB" dirty="0" err="1"/>
              <a:t>Pyzdek</a:t>
            </a:r>
            <a:endParaRPr lang="en-GB" dirty="0"/>
          </a:p>
          <a:p>
            <a:r>
              <a:rPr lang="en-GB" u="sng" dirty="0">
                <a:hlinkClick r:id="rId5"/>
              </a:rPr>
              <a:t>The Secret of a Winning Culture</a:t>
            </a:r>
            <a:endParaRPr lang="en-GB" dirty="0"/>
          </a:p>
          <a:p>
            <a:r>
              <a:rPr lang="en-GB" dirty="0"/>
              <a:t>Larry E. </a:t>
            </a:r>
            <a:r>
              <a:rPr lang="en-GB" dirty="0" err="1"/>
              <a:t>Senn</a:t>
            </a:r>
            <a:r>
              <a:rPr lang="en-GB" dirty="0"/>
              <a:t>, John Childress</a:t>
            </a:r>
          </a:p>
          <a:p>
            <a:pPr marL="0" indent="0" eaLnBrk="1" hangingPunct="1">
              <a:spcBef>
                <a:spcPct val="50000"/>
              </a:spcBef>
              <a:defRPr/>
            </a:pPr>
            <a:endParaRPr lang="en-US" dirty="0">
              <a:latin typeface="Calibri" pitchFamily="34" charset="0"/>
            </a:endParaRPr>
          </a:p>
        </p:txBody>
      </p:sp>
      <p:sp>
        <p:nvSpPr>
          <p:cNvPr id="37891" name="Rectangle 5"/>
          <p:cNvSpPr>
            <a:spLocks noGrp="1" noChangeArrowheads="1"/>
          </p:cNvSpPr>
          <p:nvPr>
            <p:ph type="title"/>
          </p:nvPr>
        </p:nvSpPr>
        <p:spPr>
          <a:xfrm>
            <a:off x="0" y="0"/>
            <a:ext cx="8458200" cy="1143000"/>
          </a:xfrm>
        </p:spPr>
        <p:txBody>
          <a:bodyPr/>
          <a:lstStyle/>
          <a:p>
            <a:pPr eaLnBrk="1" hangingPunct="1">
              <a:spcBef>
                <a:spcPct val="50000"/>
              </a:spcBef>
            </a:pPr>
            <a:r>
              <a:rPr lang="en-US" dirty="0"/>
              <a:t>Green Belt Course Outline – Additional Recommended Reading</a:t>
            </a:r>
          </a:p>
        </p:txBody>
      </p:sp>
      <p:grpSp>
        <p:nvGrpSpPr>
          <p:cNvPr id="37892" name="Group 6"/>
          <p:cNvGrpSpPr>
            <a:grpSpLocks/>
          </p:cNvGrpSpPr>
          <p:nvPr/>
        </p:nvGrpSpPr>
        <p:grpSpPr bwMode="auto">
          <a:xfrm>
            <a:off x="5943600" y="4267200"/>
            <a:ext cx="3200400" cy="2447925"/>
            <a:chOff x="3744" y="2688"/>
            <a:chExt cx="2016" cy="1542"/>
          </a:xfrm>
        </p:grpSpPr>
        <p:pic>
          <p:nvPicPr>
            <p:cNvPr id="37893" name="Picture 7"/>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744" y="2688"/>
              <a:ext cx="2016" cy="15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7894" name="Rectangle 8"/>
            <p:cNvSpPr>
              <a:spLocks noChangeArrowheads="1"/>
            </p:cNvSpPr>
            <p:nvPr/>
          </p:nvSpPr>
          <p:spPr bwMode="auto">
            <a:xfrm>
              <a:off x="3984" y="2832"/>
              <a:ext cx="1344" cy="144"/>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GB">
                <a:latin typeface="Calibri" pitchFamily="34" charset="0"/>
              </a:endParaRPr>
            </a:p>
          </p:txBody>
        </p:sp>
      </p:grpSp>
    </p:spTree>
    <p:extLst>
      <p:ext uri="{BB962C8B-B14F-4D97-AF65-F5344CB8AC3E}">
        <p14:creationId xmlns:p14="http://schemas.microsoft.com/office/powerpoint/2010/main" val="349484843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Text Box 4"/>
          <p:cNvSpPr txBox="1">
            <a:spLocks noChangeArrowheads="1"/>
          </p:cNvSpPr>
          <p:nvPr/>
        </p:nvSpPr>
        <p:spPr bwMode="auto">
          <a:xfrm>
            <a:off x="-9525" y="914400"/>
            <a:ext cx="9153525" cy="5216813"/>
          </a:xfrm>
          <a:prstGeom prst="rect">
            <a:avLst/>
          </a:prstGeom>
          <a:solidFill>
            <a:schemeClr val="bg1"/>
          </a:solidFill>
          <a:ln>
            <a:noFill/>
          </a:ln>
        </p:spPr>
        <p:txBody>
          <a:bodyPr wrap="square">
            <a:spAutoFit/>
          </a:bodyPr>
          <a:lstStyle>
            <a:lvl1pPr marL="292100" indent="-29210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r>
              <a:rPr lang="en-GB" b="1" dirty="0"/>
              <a:t>Lean Sigma Overview – </a:t>
            </a:r>
            <a:r>
              <a:rPr lang="en-GB" dirty="0"/>
              <a:t>This section will take you through an overview of Lean Six Sigma and present some highly workable methods of applying the tools. The following modules are contained herein:</a:t>
            </a:r>
          </a:p>
          <a:p>
            <a:pPr lvl="0">
              <a:buFont typeface="Arial" pitchFamily="34" charset="0"/>
              <a:buChar char="•"/>
            </a:pPr>
            <a:r>
              <a:rPr lang="en-GB" dirty="0"/>
              <a:t>Lean Sigma Overview </a:t>
            </a:r>
          </a:p>
          <a:p>
            <a:pPr lvl="0">
              <a:buFont typeface="Arial" pitchFamily="34" charset="0"/>
              <a:buChar char="•"/>
            </a:pPr>
            <a:r>
              <a:rPr lang="en-GB" dirty="0"/>
              <a:t>Standard Business Roadmap - Overview </a:t>
            </a:r>
          </a:p>
          <a:p>
            <a:r>
              <a:rPr lang="en-GB" b="1" dirty="0"/>
              <a:t>DMAIC – Define – </a:t>
            </a:r>
            <a:r>
              <a:rPr lang="en-GB" dirty="0"/>
              <a:t>This section will take you through the define stage of the DMAIC cycle. Learning points are:</a:t>
            </a:r>
          </a:p>
          <a:p>
            <a:pPr lvl="0">
              <a:buFont typeface="Arial" pitchFamily="34" charset="0"/>
              <a:buChar char="•"/>
            </a:pPr>
            <a:r>
              <a:rPr lang="en-US" dirty="0"/>
              <a:t>To develop a team charter. </a:t>
            </a:r>
            <a:endParaRPr lang="en-GB" dirty="0"/>
          </a:p>
          <a:p>
            <a:pPr lvl="0">
              <a:buFont typeface="Arial" pitchFamily="34" charset="0"/>
              <a:buChar char="•"/>
            </a:pPr>
            <a:r>
              <a:rPr lang="en-US" dirty="0"/>
              <a:t>To define the customers and their requirements  (CTQ Critical to Quality). </a:t>
            </a:r>
            <a:endParaRPr lang="en-GB" dirty="0"/>
          </a:p>
          <a:p>
            <a:pPr lvl="0">
              <a:buFont typeface="Arial" pitchFamily="34" charset="0"/>
              <a:buChar char="•"/>
            </a:pPr>
            <a:r>
              <a:rPr lang="en-US" dirty="0"/>
              <a:t>To map the business process to be improved</a:t>
            </a:r>
            <a:r>
              <a:rPr lang="en-GB" dirty="0"/>
              <a:t> </a:t>
            </a:r>
          </a:p>
          <a:p>
            <a:pPr lvl="0">
              <a:buFont typeface="Arial" pitchFamily="34" charset="0"/>
              <a:buChar char="•"/>
            </a:pPr>
            <a:r>
              <a:rPr lang="en-GB" dirty="0"/>
              <a:t>Define terms of reference (Charter the project)</a:t>
            </a:r>
          </a:p>
          <a:p>
            <a:r>
              <a:rPr lang="en-GB" dirty="0"/>
              <a:t> </a:t>
            </a:r>
          </a:p>
          <a:p>
            <a:r>
              <a:rPr lang="en-GB" dirty="0"/>
              <a:t>The following modules are contained herein:</a:t>
            </a:r>
          </a:p>
          <a:p>
            <a:pPr lvl="0">
              <a:buFont typeface="Arial" pitchFamily="34" charset="0"/>
              <a:buChar char="•"/>
            </a:pPr>
            <a:r>
              <a:rPr lang="en-GB" dirty="0"/>
              <a:t>Define </a:t>
            </a:r>
          </a:p>
          <a:p>
            <a:pPr lvl="0">
              <a:buFont typeface="Arial" pitchFamily="34" charset="0"/>
              <a:buChar char="•"/>
            </a:pPr>
            <a:r>
              <a:rPr lang="en-GB" dirty="0"/>
              <a:t>DMAIC Project Control Documentation Save this file for use in your Green Belt Project</a:t>
            </a:r>
          </a:p>
          <a:p>
            <a:r>
              <a:rPr lang="en-GB" dirty="0"/>
              <a:t> </a:t>
            </a:r>
          </a:p>
          <a:p>
            <a:pPr marL="0" indent="0" eaLnBrk="1" hangingPunct="1">
              <a:spcBef>
                <a:spcPct val="50000"/>
              </a:spcBef>
              <a:defRPr/>
            </a:pPr>
            <a:endParaRPr lang="en-US" dirty="0">
              <a:latin typeface="Calibri" pitchFamily="34" charset="0"/>
            </a:endParaRPr>
          </a:p>
        </p:txBody>
      </p:sp>
      <p:sp>
        <p:nvSpPr>
          <p:cNvPr id="37891" name="Rectangle 5"/>
          <p:cNvSpPr>
            <a:spLocks noGrp="1" noChangeArrowheads="1"/>
          </p:cNvSpPr>
          <p:nvPr>
            <p:ph type="title"/>
          </p:nvPr>
        </p:nvSpPr>
        <p:spPr>
          <a:xfrm>
            <a:off x="0" y="0"/>
            <a:ext cx="8458200" cy="1143000"/>
          </a:xfrm>
        </p:spPr>
        <p:txBody>
          <a:bodyPr/>
          <a:lstStyle/>
          <a:p>
            <a:pPr eaLnBrk="1" hangingPunct="1">
              <a:spcBef>
                <a:spcPct val="50000"/>
              </a:spcBef>
            </a:pPr>
            <a:r>
              <a:rPr lang="en-US" dirty="0"/>
              <a:t>Green Belt Course Outline</a:t>
            </a:r>
          </a:p>
        </p:txBody>
      </p:sp>
    </p:spTree>
    <p:extLst>
      <p:ext uri="{BB962C8B-B14F-4D97-AF65-F5344CB8AC3E}">
        <p14:creationId xmlns:p14="http://schemas.microsoft.com/office/powerpoint/2010/main" val="390873329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Text Box 4"/>
          <p:cNvSpPr txBox="1">
            <a:spLocks noChangeArrowheads="1"/>
          </p:cNvSpPr>
          <p:nvPr/>
        </p:nvSpPr>
        <p:spPr bwMode="auto">
          <a:xfrm>
            <a:off x="-9525" y="914400"/>
            <a:ext cx="9153525" cy="5216813"/>
          </a:xfrm>
          <a:prstGeom prst="rect">
            <a:avLst/>
          </a:prstGeom>
          <a:noFill/>
          <a:ln>
            <a:noFill/>
          </a:ln>
        </p:spPr>
        <p:txBody>
          <a:bodyPr wrap="square">
            <a:spAutoFit/>
          </a:bodyPr>
          <a:lstStyle>
            <a:lvl1pPr marL="292100" indent="-29210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r>
              <a:rPr lang="en-GB" b="1" dirty="0"/>
              <a:t>DMAIC – Measure - </a:t>
            </a:r>
            <a:r>
              <a:rPr lang="en-GB" dirty="0"/>
              <a:t>This section will take you through the Measure stage of the DMAIC cycle. Learning points are:</a:t>
            </a:r>
          </a:p>
          <a:p>
            <a:pPr lvl="0">
              <a:buFont typeface="Arial" pitchFamily="34" charset="0"/>
              <a:buChar char="•"/>
            </a:pPr>
            <a:r>
              <a:rPr lang="en-US" dirty="0"/>
              <a:t>To measure and understand baseline performance for the current process</a:t>
            </a:r>
            <a:r>
              <a:rPr lang="en-GB" dirty="0"/>
              <a:t> </a:t>
            </a:r>
          </a:p>
          <a:p>
            <a:pPr lvl="0">
              <a:buFont typeface="Arial" pitchFamily="34" charset="0"/>
              <a:buChar char="•"/>
            </a:pPr>
            <a:r>
              <a:rPr lang="en-GB" dirty="0"/>
              <a:t>Voice of the process</a:t>
            </a:r>
          </a:p>
          <a:p>
            <a:pPr>
              <a:buFont typeface="Arial" pitchFamily="34" charset="0"/>
              <a:buChar char="•"/>
            </a:pPr>
            <a:r>
              <a:rPr lang="en-GB" dirty="0"/>
              <a:t>Some of the tools you will learn are:</a:t>
            </a:r>
          </a:p>
          <a:p>
            <a:pPr lvl="0">
              <a:buFont typeface="Arial" pitchFamily="34" charset="0"/>
              <a:buChar char="•"/>
            </a:pPr>
            <a:r>
              <a:rPr lang="en-GB" dirty="0"/>
              <a:t>Data Collection</a:t>
            </a:r>
            <a:r>
              <a:rPr lang="en-GB" b="1" dirty="0"/>
              <a:t> - </a:t>
            </a:r>
            <a:r>
              <a:rPr lang="en-GB" dirty="0"/>
              <a:t>7 quality tools</a:t>
            </a:r>
          </a:p>
          <a:p>
            <a:pPr lvl="0">
              <a:buFont typeface="Arial" pitchFamily="34" charset="0"/>
              <a:buChar char="•"/>
            </a:pPr>
            <a:r>
              <a:rPr lang="en-GB" dirty="0"/>
              <a:t>Tally charts</a:t>
            </a:r>
          </a:p>
          <a:p>
            <a:pPr lvl="0">
              <a:buFont typeface="Arial" pitchFamily="34" charset="0"/>
              <a:buChar char="•"/>
            </a:pPr>
            <a:r>
              <a:rPr lang="en-GB" dirty="0"/>
              <a:t>Bar charts</a:t>
            </a:r>
          </a:p>
          <a:p>
            <a:pPr lvl="0">
              <a:buFont typeface="Arial" pitchFamily="34" charset="0"/>
              <a:buChar char="•"/>
            </a:pPr>
            <a:r>
              <a:rPr lang="en-GB" dirty="0"/>
              <a:t>Pareto</a:t>
            </a:r>
          </a:p>
          <a:p>
            <a:pPr lvl="0">
              <a:buFont typeface="Arial" pitchFamily="34" charset="0"/>
              <a:buChar char="•"/>
            </a:pPr>
            <a:r>
              <a:rPr lang="en-GB" dirty="0"/>
              <a:t>Run charts</a:t>
            </a:r>
          </a:p>
          <a:p>
            <a:pPr lvl="0">
              <a:buFont typeface="Arial" pitchFamily="34" charset="0"/>
              <a:buChar char="•"/>
            </a:pPr>
            <a:r>
              <a:rPr lang="en-GB" dirty="0"/>
              <a:t>Control charts</a:t>
            </a:r>
          </a:p>
          <a:p>
            <a:pPr lvl="0">
              <a:buFont typeface="Arial" pitchFamily="34" charset="0"/>
              <a:buChar char="•"/>
            </a:pPr>
            <a:r>
              <a:rPr lang="en-GB" dirty="0"/>
              <a:t>Cause &amp; effect </a:t>
            </a:r>
          </a:p>
          <a:p>
            <a:r>
              <a:rPr lang="en-GB" b="1" dirty="0"/>
              <a:t>The following modules are contained herein:</a:t>
            </a:r>
          </a:p>
          <a:p>
            <a:r>
              <a:rPr lang="en-GB" dirty="0"/>
              <a:t> </a:t>
            </a:r>
          </a:p>
          <a:p>
            <a:pPr lvl="0">
              <a:buFont typeface="Arial" pitchFamily="34" charset="0"/>
              <a:buChar char="•"/>
            </a:pPr>
            <a:r>
              <a:rPr lang="en-GB" dirty="0"/>
              <a:t>Measure </a:t>
            </a:r>
          </a:p>
          <a:p>
            <a:pPr lvl="0">
              <a:buFont typeface="Arial" pitchFamily="34" charset="0"/>
              <a:buChar char="•"/>
            </a:pPr>
            <a:r>
              <a:rPr lang="en-GB" dirty="0"/>
              <a:t>Basic Statistics </a:t>
            </a:r>
          </a:p>
          <a:p>
            <a:pPr lvl="0">
              <a:buFont typeface="Arial" pitchFamily="34" charset="0"/>
              <a:buChar char="•"/>
            </a:pPr>
            <a:r>
              <a:rPr lang="en-GB" dirty="0"/>
              <a:t>Process Mapping </a:t>
            </a:r>
          </a:p>
          <a:p>
            <a:pPr marL="0" indent="0" eaLnBrk="1" hangingPunct="1">
              <a:spcBef>
                <a:spcPct val="50000"/>
              </a:spcBef>
              <a:defRPr/>
            </a:pPr>
            <a:endParaRPr lang="en-US" dirty="0">
              <a:latin typeface="Calibri" pitchFamily="34" charset="0"/>
            </a:endParaRPr>
          </a:p>
        </p:txBody>
      </p:sp>
      <p:sp>
        <p:nvSpPr>
          <p:cNvPr id="37891" name="Rectangle 5"/>
          <p:cNvSpPr>
            <a:spLocks noGrp="1" noChangeArrowheads="1"/>
          </p:cNvSpPr>
          <p:nvPr>
            <p:ph type="title"/>
          </p:nvPr>
        </p:nvSpPr>
        <p:spPr>
          <a:xfrm>
            <a:off x="0" y="0"/>
            <a:ext cx="8458200" cy="1143000"/>
          </a:xfrm>
        </p:spPr>
        <p:txBody>
          <a:bodyPr/>
          <a:lstStyle/>
          <a:p>
            <a:pPr eaLnBrk="1" hangingPunct="1">
              <a:spcBef>
                <a:spcPct val="50000"/>
              </a:spcBef>
            </a:pPr>
            <a:r>
              <a:rPr lang="en-US" dirty="0"/>
              <a:t>Green Belt Course Outline</a:t>
            </a:r>
          </a:p>
        </p:txBody>
      </p:sp>
    </p:spTree>
    <p:extLst>
      <p:ext uri="{BB962C8B-B14F-4D97-AF65-F5344CB8AC3E}">
        <p14:creationId xmlns:p14="http://schemas.microsoft.com/office/powerpoint/2010/main" val="416278437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Text Box 4"/>
          <p:cNvSpPr txBox="1">
            <a:spLocks noChangeArrowheads="1"/>
          </p:cNvSpPr>
          <p:nvPr/>
        </p:nvSpPr>
        <p:spPr bwMode="auto">
          <a:xfrm>
            <a:off x="-9525" y="914400"/>
            <a:ext cx="9153525" cy="5493812"/>
          </a:xfrm>
          <a:prstGeom prst="rect">
            <a:avLst/>
          </a:prstGeom>
          <a:noFill/>
          <a:ln>
            <a:noFill/>
          </a:ln>
        </p:spPr>
        <p:txBody>
          <a:bodyPr wrap="square">
            <a:spAutoFit/>
          </a:bodyPr>
          <a:lstStyle>
            <a:lvl1pPr marL="292100" indent="-29210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r>
              <a:rPr lang="en-GB" b="1" dirty="0"/>
              <a:t>DMAIC – Analyse - </a:t>
            </a:r>
            <a:r>
              <a:rPr lang="en-GB" dirty="0"/>
              <a:t>This section will take you through the Analyse stage of the DMAIC cycle. Learning points are:</a:t>
            </a:r>
          </a:p>
          <a:p>
            <a:r>
              <a:rPr lang="en-GB" dirty="0"/>
              <a:t>Seek to:-</a:t>
            </a:r>
          </a:p>
          <a:p>
            <a:pPr lvl="0">
              <a:buFont typeface="Arial" pitchFamily="34" charset="0"/>
              <a:buChar char="•"/>
            </a:pPr>
            <a:r>
              <a:rPr lang="en-GB" dirty="0"/>
              <a:t>Prioritise</a:t>
            </a:r>
          </a:p>
          <a:p>
            <a:pPr lvl="0">
              <a:buFont typeface="Arial" pitchFamily="34" charset="0"/>
              <a:buChar char="•"/>
            </a:pPr>
            <a:r>
              <a:rPr lang="en-GB" dirty="0"/>
              <a:t>Understand</a:t>
            </a:r>
          </a:p>
          <a:p>
            <a:pPr lvl="0">
              <a:buFont typeface="Arial" pitchFamily="34" charset="0"/>
              <a:buChar char="•"/>
            </a:pPr>
            <a:r>
              <a:rPr lang="en-GB" dirty="0"/>
              <a:t>Clues</a:t>
            </a:r>
          </a:p>
          <a:p>
            <a:pPr lvl="0">
              <a:buFont typeface="Arial" pitchFamily="34" charset="0"/>
              <a:buChar char="•"/>
            </a:pPr>
            <a:r>
              <a:rPr lang="en-GB" dirty="0"/>
              <a:t>Causes</a:t>
            </a:r>
          </a:p>
          <a:p>
            <a:pPr lvl="0">
              <a:buFont typeface="Arial" pitchFamily="34" charset="0"/>
              <a:buChar char="•"/>
            </a:pPr>
            <a:r>
              <a:rPr lang="en-GB" dirty="0"/>
              <a:t>Monitor improvements</a:t>
            </a:r>
          </a:p>
          <a:p>
            <a:pPr lvl="0">
              <a:buFont typeface="Arial" pitchFamily="34" charset="0"/>
              <a:buChar char="•"/>
            </a:pPr>
            <a:r>
              <a:rPr lang="en-GB" dirty="0"/>
              <a:t>Look for signals</a:t>
            </a:r>
          </a:p>
          <a:p>
            <a:pPr lvl="0">
              <a:buFont typeface="Arial" pitchFamily="34" charset="0"/>
              <a:buChar char="•"/>
            </a:pPr>
            <a:r>
              <a:rPr lang="en-GB" dirty="0"/>
              <a:t>Investigate source of variation </a:t>
            </a:r>
          </a:p>
          <a:p>
            <a:pPr lvl="0">
              <a:buFont typeface="Arial" pitchFamily="34" charset="0"/>
              <a:buChar char="•"/>
            </a:pPr>
            <a:r>
              <a:rPr lang="en-GB" dirty="0"/>
              <a:t>(Special cause / Common causes)</a:t>
            </a:r>
          </a:p>
          <a:p>
            <a:endParaRPr lang="en-GB" b="1" dirty="0"/>
          </a:p>
          <a:p>
            <a:r>
              <a:rPr lang="en-GB" b="1" dirty="0"/>
              <a:t>The following modules are contained herein:</a:t>
            </a:r>
          </a:p>
          <a:p>
            <a:r>
              <a:rPr lang="en-GB" dirty="0"/>
              <a:t> </a:t>
            </a:r>
          </a:p>
          <a:p>
            <a:pPr lvl="0">
              <a:buFont typeface="Arial" pitchFamily="34" charset="0"/>
              <a:buChar char="•"/>
            </a:pPr>
            <a:r>
              <a:rPr lang="en-GB" dirty="0"/>
              <a:t>Analyse - Lean Sigma </a:t>
            </a:r>
          </a:p>
          <a:p>
            <a:pPr lvl="0">
              <a:buFont typeface="Arial" pitchFamily="34" charset="0"/>
              <a:buChar char="•"/>
            </a:pPr>
            <a:r>
              <a:rPr lang="en-GB" dirty="0"/>
              <a:t>FMEA </a:t>
            </a:r>
          </a:p>
          <a:p>
            <a:pPr lvl="0">
              <a:buFont typeface="Arial" pitchFamily="34" charset="0"/>
              <a:buChar char="•"/>
            </a:pPr>
            <a:r>
              <a:rPr lang="en-GB" dirty="0"/>
              <a:t>Problem Solving </a:t>
            </a:r>
          </a:p>
          <a:p>
            <a:pPr lvl="0">
              <a:buFont typeface="Arial" pitchFamily="34" charset="0"/>
              <a:buChar char="•"/>
            </a:pPr>
            <a:r>
              <a:rPr lang="en-GB" dirty="0"/>
              <a:t>PDCA (Plan Do Check Act)</a:t>
            </a:r>
          </a:p>
          <a:p>
            <a:pPr marL="0" indent="0" eaLnBrk="1" hangingPunct="1">
              <a:spcBef>
                <a:spcPct val="50000"/>
              </a:spcBef>
              <a:defRPr/>
            </a:pPr>
            <a:endParaRPr lang="en-US" dirty="0">
              <a:latin typeface="Calibri" pitchFamily="34" charset="0"/>
            </a:endParaRPr>
          </a:p>
        </p:txBody>
      </p:sp>
      <p:sp>
        <p:nvSpPr>
          <p:cNvPr id="37891" name="Rectangle 5"/>
          <p:cNvSpPr>
            <a:spLocks noGrp="1" noChangeArrowheads="1"/>
          </p:cNvSpPr>
          <p:nvPr>
            <p:ph type="title"/>
          </p:nvPr>
        </p:nvSpPr>
        <p:spPr>
          <a:xfrm>
            <a:off x="0" y="0"/>
            <a:ext cx="8458200" cy="1143000"/>
          </a:xfrm>
        </p:spPr>
        <p:txBody>
          <a:bodyPr/>
          <a:lstStyle/>
          <a:p>
            <a:pPr eaLnBrk="1" hangingPunct="1">
              <a:spcBef>
                <a:spcPct val="50000"/>
              </a:spcBef>
            </a:pPr>
            <a:r>
              <a:rPr lang="en-US" dirty="0"/>
              <a:t>Green Belt Course Outline</a:t>
            </a:r>
          </a:p>
        </p:txBody>
      </p:sp>
    </p:spTree>
    <p:extLst>
      <p:ext uri="{BB962C8B-B14F-4D97-AF65-F5344CB8AC3E}">
        <p14:creationId xmlns:p14="http://schemas.microsoft.com/office/powerpoint/2010/main" val="203266979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Text Box 4"/>
          <p:cNvSpPr txBox="1">
            <a:spLocks noChangeArrowheads="1"/>
          </p:cNvSpPr>
          <p:nvPr/>
        </p:nvSpPr>
        <p:spPr bwMode="auto">
          <a:xfrm>
            <a:off x="-9525" y="914400"/>
            <a:ext cx="9153525" cy="5216813"/>
          </a:xfrm>
          <a:prstGeom prst="rect">
            <a:avLst/>
          </a:prstGeom>
          <a:noFill/>
          <a:ln>
            <a:noFill/>
          </a:ln>
        </p:spPr>
        <p:txBody>
          <a:bodyPr wrap="square">
            <a:spAutoFit/>
          </a:bodyPr>
          <a:lstStyle>
            <a:lvl1pPr marL="292100" indent="-29210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r>
              <a:rPr lang="en-GB" b="1" dirty="0"/>
              <a:t>DMAIC Improve - </a:t>
            </a:r>
            <a:r>
              <a:rPr lang="en-GB" dirty="0"/>
              <a:t>This section will take you through the Improve stage of the DMAIC cycle. Learning points are:</a:t>
            </a:r>
          </a:p>
          <a:p>
            <a:pPr lvl="0">
              <a:buFont typeface="Arial" pitchFamily="34" charset="0"/>
              <a:buChar char="•"/>
            </a:pPr>
            <a:r>
              <a:rPr lang="en-GB" dirty="0"/>
              <a:t>Customer protection</a:t>
            </a:r>
          </a:p>
          <a:p>
            <a:pPr lvl="0">
              <a:buFont typeface="Arial" pitchFamily="34" charset="0"/>
              <a:buChar char="•"/>
            </a:pPr>
            <a:r>
              <a:rPr lang="en-GB" dirty="0"/>
              <a:t>Get control</a:t>
            </a:r>
          </a:p>
          <a:p>
            <a:pPr lvl="0">
              <a:buFont typeface="Arial" pitchFamily="34" charset="0"/>
              <a:buChar char="•"/>
            </a:pPr>
            <a:r>
              <a:rPr lang="en-GB" dirty="0"/>
              <a:t>Improve process</a:t>
            </a:r>
          </a:p>
          <a:p>
            <a:pPr lvl="0">
              <a:buFont typeface="Arial" pitchFamily="34" charset="0"/>
              <a:buChar char="•"/>
            </a:pPr>
            <a:r>
              <a:rPr lang="en-GB" dirty="0"/>
              <a:t>Prioritise improvements</a:t>
            </a:r>
          </a:p>
          <a:p>
            <a:r>
              <a:rPr lang="en-GB" dirty="0"/>
              <a:t> </a:t>
            </a:r>
          </a:p>
          <a:p>
            <a:r>
              <a:rPr lang="en-GB" b="1" dirty="0"/>
              <a:t>The following modules are contained herein:</a:t>
            </a:r>
          </a:p>
          <a:p>
            <a:endParaRPr lang="en-GB" dirty="0"/>
          </a:p>
          <a:p>
            <a:pPr lvl="0">
              <a:buFont typeface="Arial" pitchFamily="34" charset="0"/>
              <a:buChar char="•"/>
            </a:pPr>
            <a:r>
              <a:rPr lang="en-GB" dirty="0"/>
              <a:t>Improve </a:t>
            </a:r>
          </a:p>
          <a:p>
            <a:pPr lvl="0">
              <a:buFont typeface="Arial" pitchFamily="34" charset="0"/>
              <a:buChar char="•"/>
            </a:pPr>
            <a:r>
              <a:rPr lang="en-GB" dirty="0"/>
              <a:t>5S </a:t>
            </a:r>
          </a:p>
          <a:p>
            <a:pPr lvl="0">
              <a:buFont typeface="Arial" pitchFamily="34" charset="0"/>
              <a:buChar char="•"/>
            </a:pPr>
            <a:r>
              <a:rPr lang="en-GB" dirty="0"/>
              <a:t>Standard work overview </a:t>
            </a:r>
          </a:p>
          <a:p>
            <a:pPr lvl="0">
              <a:buFont typeface="Arial" pitchFamily="34" charset="0"/>
              <a:buChar char="•"/>
            </a:pPr>
            <a:r>
              <a:rPr lang="en-GB" dirty="0"/>
              <a:t>Standard Operations </a:t>
            </a:r>
          </a:p>
          <a:p>
            <a:pPr lvl="0">
              <a:buFont typeface="Arial" pitchFamily="34" charset="0"/>
              <a:buChar char="•"/>
            </a:pPr>
            <a:r>
              <a:rPr lang="en-GB" dirty="0"/>
              <a:t>Line Balance </a:t>
            </a:r>
          </a:p>
          <a:p>
            <a:pPr lvl="0">
              <a:buFont typeface="Arial" pitchFamily="34" charset="0"/>
              <a:buChar char="•"/>
            </a:pPr>
            <a:r>
              <a:rPr lang="en-GB" dirty="0" err="1"/>
              <a:t>Takt</a:t>
            </a:r>
            <a:r>
              <a:rPr lang="en-GB" dirty="0"/>
              <a:t> Time</a:t>
            </a:r>
          </a:p>
          <a:p>
            <a:pPr lvl="0">
              <a:buFont typeface="Arial" pitchFamily="34" charset="0"/>
              <a:buChar char="•"/>
            </a:pPr>
            <a:r>
              <a:rPr lang="en-GB" dirty="0"/>
              <a:t>Kaizen / Focused Improvement Teams </a:t>
            </a:r>
          </a:p>
          <a:p>
            <a:pPr lvl="0">
              <a:buFont typeface="Arial" pitchFamily="34" charset="0"/>
              <a:buChar char="•"/>
            </a:pPr>
            <a:r>
              <a:rPr lang="en-GB" dirty="0"/>
              <a:t>7 Wastes </a:t>
            </a:r>
          </a:p>
          <a:p>
            <a:pPr marL="0" indent="0" eaLnBrk="1" hangingPunct="1">
              <a:spcBef>
                <a:spcPct val="50000"/>
              </a:spcBef>
              <a:defRPr/>
            </a:pPr>
            <a:endParaRPr lang="en-US" dirty="0">
              <a:latin typeface="Calibri" pitchFamily="34" charset="0"/>
            </a:endParaRPr>
          </a:p>
        </p:txBody>
      </p:sp>
      <p:sp>
        <p:nvSpPr>
          <p:cNvPr id="37891" name="Rectangle 5"/>
          <p:cNvSpPr>
            <a:spLocks noGrp="1" noChangeArrowheads="1"/>
          </p:cNvSpPr>
          <p:nvPr>
            <p:ph type="title"/>
          </p:nvPr>
        </p:nvSpPr>
        <p:spPr>
          <a:xfrm>
            <a:off x="0" y="0"/>
            <a:ext cx="8458200" cy="1143000"/>
          </a:xfrm>
        </p:spPr>
        <p:txBody>
          <a:bodyPr/>
          <a:lstStyle/>
          <a:p>
            <a:pPr eaLnBrk="1" hangingPunct="1">
              <a:spcBef>
                <a:spcPct val="50000"/>
              </a:spcBef>
            </a:pPr>
            <a:r>
              <a:rPr lang="en-US" dirty="0"/>
              <a:t>Green Belt Course Outline</a:t>
            </a:r>
          </a:p>
        </p:txBody>
      </p:sp>
    </p:spTree>
    <p:extLst>
      <p:ext uri="{BB962C8B-B14F-4D97-AF65-F5344CB8AC3E}">
        <p14:creationId xmlns:p14="http://schemas.microsoft.com/office/powerpoint/2010/main" val="7740730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Text Box 4"/>
          <p:cNvSpPr txBox="1">
            <a:spLocks noChangeArrowheads="1"/>
          </p:cNvSpPr>
          <p:nvPr/>
        </p:nvSpPr>
        <p:spPr bwMode="auto">
          <a:xfrm>
            <a:off x="-9525" y="914400"/>
            <a:ext cx="9153525" cy="4324261"/>
          </a:xfrm>
          <a:prstGeom prst="rect">
            <a:avLst/>
          </a:prstGeom>
          <a:noFill/>
          <a:ln>
            <a:noFill/>
          </a:ln>
        </p:spPr>
        <p:txBody>
          <a:bodyPr wrap="square">
            <a:spAutoFit/>
          </a:bodyPr>
          <a:lstStyle>
            <a:lvl1pPr marL="292100" indent="-29210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r>
              <a:rPr lang="en-GB" sz="2000" b="1" dirty="0"/>
              <a:t>DMAIC Control - </a:t>
            </a:r>
            <a:r>
              <a:rPr lang="en-GB" dirty="0"/>
              <a:t>This section will take you through the Control stage of the DMAIC cycle. Learning points are:</a:t>
            </a:r>
          </a:p>
          <a:p>
            <a:endParaRPr lang="en-GB" sz="1600" dirty="0"/>
          </a:p>
          <a:p>
            <a:pPr lvl="0">
              <a:buFont typeface="Arial" pitchFamily="34" charset="0"/>
              <a:buChar char="•"/>
            </a:pPr>
            <a:r>
              <a:rPr lang="en-GB" dirty="0"/>
              <a:t>Control the process</a:t>
            </a:r>
            <a:endParaRPr lang="en-GB" sz="1600" dirty="0"/>
          </a:p>
          <a:p>
            <a:pPr>
              <a:buFont typeface="Arial" pitchFamily="34" charset="0"/>
              <a:buChar char="•"/>
            </a:pPr>
            <a:r>
              <a:rPr lang="en-GB" dirty="0"/>
              <a:t>Recover</a:t>
            </a:r>
            <a:endParaRPr lang="en-GB" sz="1600" dirty="0"/>
          </a:p>
          <a:p>
            <a:pPr>
              <a:buFont typeface="Arial" pitchFamily="34" charset="0"/>
              <a:buChar char="•"/>
            </a:pPr>
            <a:r>
              <a:rPr lang="en-GB" dirty="0"/>
              <a:t>Prevent</a:t>
            </a:r>
            <a:endParaRPr lang="en-GB" sz="1600" dirty="0"/>
          </a:p>
          <a:p>
            <a:pPr>
              <a:buFont typeface="Arial" pitchFamily="34" charset="0"/>
              <a:buChar char="•"/>
            </a:pPr>
            <a:r>
              <a:rPr lang="en-GB" dirty="0"/>
              <a:t>Monitor</a:t>
            </a:r>
          </a:p>
          <a:p>
            <a:pPr lvl="1">
              <a:buFont typeface="Arial" pitchFamily="34" charset="0"/>
              <a:buChar char="•"/>
            </a:pPr>
            <a:endParaRPr lang="en-GB" sz="1600" dirty="0"/>
          </a:p>
          <a:p>
            <a:r>
              <a:rPr lang="en-GB" b="1" dirty="0"/>
              <a:t>The following modules are contained herein:</a:t>
            </a:r>
          </a:p>
          <a:p>
            <a:endParaRPr lang="en-GB" sz="1600" dirty="0"/>
          </a:p>
          <a:p>
            <a:pPr lvl="0">
              <a:buFont typeface="Arial" pitchFamily="34" charset="0"/>
              <a:buChar char="•"/>
            </a:pPr>
            <a:r>
              <a:rPr lang="en-GB" dirty="0"/>
              <a:t>Control </a:t>
            </a:r>
            <a:endParaRPr lang="en-GB" sz="1600" dirty="0"/>
          </a:p>
          <a:p>
            <a:pPr lvl="0">
              <a:buFont typeface="Arial" pitchFamily="34" charset="0"/>
              <a:buChar char="•"/>
            </a:pPr>
            <a:r>
              <a:rPr lang="en-GB" dirty="0"/>
              <a:t>Skills Matrices </a:t>
            </a:r>
            <a:endParaRPr lang="en-GB" sz="1600" dirty="0"/>
          </a:p>
          <a:p>
            <a:pPr lvl="0">
              <a:buFont typeface="Arial" pitchFamily="34" charset="0"/>
              <a:buChar char="•"/>
            </a:pPr>
            <a:r>
              <a:rPr lang="en-GB" dirty="0"/>
              <a:t>OEE </a:t>
            </a:r>
            <a:endParaRPr lang="en-GB" sz="1600" dirty="0"/>
          </a:p>
          <a:p>
            <a:pPr lvl="0">
              <a:buFont typeface="Arial" pitchFamily="34" charset="0"/>
              <a:buChar char="•"/>
            </a:pPr>
            <a:r>
              <a:rPr lang="en-GB" dirty="0"/>
              <a:t>Performance Management Systems </a:t>
            </a:r>
            <a:endParaRPr lang="en-GB" sz="1600" dirty="0"/>
          </a:p>
          <a:p>
            <a:pPr marL="0" indent="0" eaLnBrk="1" hangingPunct="1">
              <a:spcBef>
                <a:spcPct val="50000"/>
              </a:spcBef>
              <a:defRPr/>
            </a:pPr>
            <a:endParaRPr lang="en-US" dirty="0">
              <a:latin typeface="Calibri" pitchFamily="34" charset="0"/>
            </a:endParaRPr>
          </a:p>
        </p:txBody>
      </p:sp>
      <p:sp>
        <p:nvSpPr>
          <p:cNvPr id="37891" name="Rectangle 5"/>
          <p:cNvSpPr>
            <a:spLocks noGrp="1" noChangeArrowheads="1"/>
          </p:cNvSpPr>
          <p:nvPr>
            <p:ph type="title"/>
          </p:nvPr>
        </p:nvSpPr>
        <p:spPr>
          <a:xfrm>
            <a:off x="0" y="0"/>
            <a:ext cx="8458200" cy="1143000"/>
          </a:xfrm>
        </p:spPr>
        <p:txBody>
          <a:bodyPr/>
          <a:lstStyle/>
          <a:p>
            <a:pPr eaLnBrk="1" hangingPunct="1">
              <a:spcBef>
                <a:spcPct val="50000"/>
              </a:spcBef>
            </a:pPr>
            <a:r>
              <a:rPr lang="en-US" dirty="0"/>
              <a:t>Green Belt Course Outline</a:t>
            </a:r>
          </a:p>
        </p:txBody>
      </p:sp>
    </p:spTree>
    <p:extLst>
      <p:ext uri="{BB962C8B-B14F-4D97-AF65-F5344CB8AC3E}">
        <p14:creationId xmlns:p14="http://schemas.microsoft.com/office/powerpoint/2010/main" val="196382818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Text Box 4"/>
          <p:cNvSpPr txBox="1">
            <a:spLocks noChangeArrowheads="1"/>
          </p:cNvSpPr>
          <p:nvPr/>
        </p:nvSpPr>
        <p:spPr bwMode="auto">
          <a:xfrm>
            <a:off x="-9525" y="1066800"/>
            <a:ext cx="9153525" cy="3893374"/>
          </a:xfrm>
          <a:prstGeom prst="rect">
            <a:avLst/>
          </a:prstGeom>
          <a:noFill/>
          <a:ln>
            <a:noFill/>
          </a:ln>
        </p:spPr>
        <p:txBody>
          <a:bodyPr wrap="square">
            <a:spAutoFit/>
          </a:bodyPr>
          <a:lstStyle>
            <a:lvl1pPr marL="292100" indent="-29210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r>
              <a:rPr lang="en-GB" sz="2000" b="1" dirty="0"/>
              <a:t>Once you have worked through all the materials, you are ready to submit your Green Belt Project for assessment.</a:t>
            </a:r>
          </a:p>
          <a:p>
            <a:endParaRPr lang="en-GB" sz="2000" b="1" dirty="0"/>
          </a:p>
          <a:p>
            <a:r>
              <a:rPr lang="en-GB" sz="2000" b="1" dirty="0"/>
              <a:t>There is a 12 month time limit for submitting the Green Belt Project documents - Some advanced practitioners will be able to complete all requirements within three months, whilst others with less experience may take anything up to the full 12 months.</a:t>
            </a:r>
          </a:p>
          <a:p>
            <a:endParaRPr lang="en-GB" sz="2000" dirty="0"/>
          </a:p>
          <a:p>
            <a:r>
              <a:rPr lang="en-GB" sz="2000" dirty="0"/>
              <a:t>Remember, this is not a race. It is an investment in yourself and your future.</a:t>
            </a:r>
          </a:p>
          <a:p>
            <a:r>
              <a:rPr lang="en-GB" sz="2000" dirty="0"/>
              <a:t>It's more important that you can apply the things you learn, so don't rush simply to get through it.</a:t>
            </a:r>
          </a:p>
          <a:p>
            <a:pPr marL="0" indent="0" eaLnBrk="1" hangingPunct="1">
              <a:spcBef>
                <a:spcPct val="50000"/>
              </a:spcBef>
              <a:defRPr/>
            </a:pPr>
            <a:endParaRPr lang="en-US" dirty="0">
              <a:latin typeface="Calibri" pitchFamily="34" charset="0"/>
            </a:endParaRPr>
          </a:p>
        </p:txBody>
      </p:sp>
      <p:sp>
        <p:nvSpPr>
          <p:cNvPr id="37891" name="Rectangle 5"/>
          <p:cNvSpPr>
            <a:spLocks noGrp="1" noChangeArrowheads="1"/>
          </p:cNvSpPr>
          <p:nvPr>
            <p:ph type="title"/>
          </p:nvPr>
        </p:nvSpPr>
        <p:spPr>
          <a:xfrm>
            <a:off x="0" y="0"/>
            <a:ext cx="8458200" cy="1143000"/>
          </a:xfrm>
        </p:spPr>
        <p:txBody>
          <a:bodyPr/>
          <a:lstStyle/>
          <a:p>
            <a:pPr eaLnBrk="1" hangingPunct="1">
              <a:spcBef>
                <a:spcPct val="50000"/>
              </a:spcBef>
            </a:pPr>
            <a:r>
              <a:rPr lang="en-US" dirty="0"/>
              <a:t>Green Belt Course Outline</a:t>
            </a:r>
          </a:p>
        </p:txBody>
      </p:sp>
    </p:spTree>
    <p:extLst>
      <p:ext uri="{BB962C8B-B14F-4D97-AF65-F5344CB8AC3E}">
        <p14:creationId xmlns:p14="http://schemas.microsoft.com/office/powerpoint/2010/main" val="2816600449"/>
      </p:ext>
    </p:extLst>
  </p:cSld>
  <p:clrMapOvr>
    <a:masterClrMapping/>
  </p:clrMapOvr>
</p:sld>
</file>

<file path=ppt/theme/theme1.xml><?xml version="1.0" encoding="utf-8"?>
<a:theme xmlns:a="http://schemas.openxmlformats.org/drawingml/2006/main" name="template-17">
  <a:themeElements>
    <a:clrScheme name="">
      <a:dk1>
        <a:srgbClr val="4D4D4D"/>
      </a:dk1>
      <a:lt1>
        <a:srgbClr val="FFFFFF"/>
      </a:lt1>
      <a:dk2>
        <a:srgbClr val="000000"/>
      </a:dk2>
      <a:lt2>
        <a:srgbClr val="7B0000"/>
      </a:lt2>
      <a:accent1>
        <a:srgbClr val="DA0000"/>
      </a:accent1>
      <a:accent2>
        <a:srgbClr val="DFDFDF"/>
      </a:accent2>
      <a:accent3>
        <a:srgbClr val="FFFFFF"/>
      </a:accent3>
      <a:accent4>
        <a:srgbClr val="404040"/>
      </a:accent4>
      <a:accent5>
        <a:srgbClr val="EAAAAA"/>
      </a:accent5>
      <a:accent6>
        <a:srgbClr val="CACACA"/>
      </a:accent6>
      <a:hlink>
        <a:srgbClr val="D9BFC0"/>
      </a:hlink>
      <a:folHlink>
        <a:srgbClr val="EAEAEA"/>
      </a:folHlink>
    </a:clrScheme>
    <a:fontScheme name="templat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template 1">
        <a:dk1>
          <a:srgbClr val="111111"/>
        </a:dk1>
        <a:lt1>
          <a:srgbClr val="FFFFFF"/>
        </a:lt1>
        <a:dk2>
          <a:srgbClr val="000000"/>
        </a:dk2>
        <a:lt2>
          <a:srgbClr val="800000"/>
        </a:lt2>
        <a:accent1>
          <a:srgbClr val="CC0000"/>
        </a:accent1>
        <a:accent2>
          <a:srgbClr val="FFFF99"/>
        </a:accent2>
        <a:accent3>
          <a:srgbClr val="FFFFFF"/>
        </a:accent3>
        <a:accent4>
          <a:srgbClr val="0D0D0D"/>
        </a:accent4>
        <a:accent5>
          <a:srgbClr val="E2AAAA"/>
        </a:accent5>
        <a:accent6>
          <a:srgbClr val="E7E78A"/>
        </a:accent6>
        <a:hlink>
          <a:srgbClr val="B2B2B2"/>
        </a:hlink>
        <a:folHlink>
          <a:srgbClr val="EAEAEA"/>
        </a:folHlink>
      </a:clrScheme>
      <a:clrMap bg1="lt1" tx1="dk1" bg2="lt2" tx2="dk2" accent1="accent1" accent2="accent2" accent3="accent3" accent4="accent4" accent5="accent5" accent6="accent6" hlink="hlink" folHlink="folHlink"/>
    </a:extraClrScheme>
    <a:extraClrScheme>
      <a:clrScheme name="template 2">
        <a:dk1>
          <a:srgbClr val="111111"/>
        </a:dk1>
        <a:lt1>
          <a:srgbClr val="FFFFFF"/>
        </a:lt1>
        <a:dk2>
          <a:srgbClr val="000000"/>
        </a:dk2>
        <a:lt2>
          <a:srgbClr val="990000"/>
        </a:lt2>
        <a:accent1>
          <a:srgbClr val="FF5050"/>
        </a:accent1>
        <a:accent2>
          <a:srgbClr val="CC0000"/>
        </a:accent2>
        <a:accent3>
          <a:srgbClr val="FFFFFF"/>
        </a:accent3>
        <a:accent4>
          <a:srgbClr val="0D0D0D"/>
        </a:accent4>
        <a:accent5>
          <a:srgbClr val="FFB3B3"/>
        </a:accent5>
        <a:accent6>
          <a:srgbClr val="B90000"/>
        </a:accent6>
        <a:hlink>
          <a:srgbClr val="FF0000"/>
        </a:hlink>
        <a:folHlink>
          <a:srgbClr val="EAEAEA"/>
        </a:folHlink>
      </a:clrScheme>
      <a:clrMap bg1="lt1" tx1="dk1" bg2="lt2" tx2="dk2" accent1="accent1" accent2="accent2" accent3="accent3" accent4="accent4" accent5="accent5" accent6="accent6" hlink="hlink" folHlink="folHlink"/>
    </a:extraClrScheme>
    <a:extraClrScheme>
      <a:clrScheme name="template 3">
        <a:dk1>
          <a:srgbClr val="111111"/>
        </a:dk1>
        <a:lt1>
          <a:srgbClr val="FFFFFF"/>
        </a:lt1>
        <a:dk2>
          <a:srgbClr val="000000"/>
        </a:dk2>
        <a:lt2>
          <a:srgbClr val="990000"/>
        </a:lt2>
        <a:accent1>
          <a:srgbClr val="FF5050"/>
        </a:accent1>
        <a:accent2>
          <a:srgbClr val="CC0000"/>
        </a:accent2>
        <a:accent3>
          <a:srgbClr val="FFFFFF"/>
        </a:accent3>
        <a:accent4>
          <a:srgbClr val="0D0D0D"/>
        </a:accent4>
        <a:accent5>
          <a:srgbClr val="FFB3B3"/>
        </a:accent5>
        <a:accent6>
          <a:srgbClr val="B90000"/>
        </a:accent6>
        <a:hlink>
          <a:srgbClr val="FF3300"/>
        </a:hlink>
        <a:folHlink>
          <a:srgbClr val="EAEAEA"/>
        </a:folHlink>
      </a:clrScheme>
      <a:clrMap bg1="lt1" tx1="dk1" bg2="lt2" tx2="dk2" accent1="accent1" accent2="accent2" accent3="accent3" accent4="accent4" accent5="accent5" accent6="accent6" hlink="hlink" folHlink="folHlink"/>
    </a:extraClrScheme>
    <a:extraClrScheme>
      <a:clrScheme name="template 4">
        <a:dk1>
          <a:srgbClr val="4D4D4D"/>
        </a:dk1>
        <a:lt1>
          <a:srgbClr val="FFFFFF"/>
        </a:lt1>
        <a:dk2>
          <a:srgbClr val="000000"/>
        </a:dk2>
        <a:lt2>
          <a:srgbClr val="990000"/>
        </a:lt2>
        <a:accent1>
          <a:srgbClr val="FF5050"/>
        </a:accent1>
        <a:accent2>
          <a:srgbClr val="CC0000"/>
        </a:accent2>
        <a:accent3>
          <a:srgbClr val="FFFFFF"/>
        </a:accent3>
        <a:accent4>
          <a:srgbClr val="404040"/>
        </a:accent4>
        <a:accent5>
          <a:srgbClr val="FFB3B3"/>
        </a:accent5>
        <a:accent6>
          <a:srgbClr val="B90000"/>
        </a:accent6>
        <a:hlink>
          <a:srgbClr val="FF3300"/>
        </a:hlink>
        <a:folHlink>
          <a:srgbClr val="EAEAEA"/>
        </a:folHlink>
      </a:clrScheme>
      <a:clrMap bg1="lt1" tx1="dk1" bg2="lt2" tx2="dk2" accent1="accent1" accent2="accent2" accent3="accent3" accent4="accent4" accent5="accent5" accent6="accent6" hlink="hlink" folHlink="folHlink"/>
    </a:extraClrScheme>
    <a:extraClrScheme>
      <a:clrScheme name="template 5">
        <a:dk1>
          <a:srgbClr val="4D4D4D"/>
        </a:dk1>
        <a:lt1>
          <a:srgbClr val="FFFFFF"/>
        </a:lt1>
        <a:dk2>
          <a:srgbClr val="000000"/>
        </a:dk2>
        <a:lt2>
          <a:srgbClr val="600000"/>
        </a:lt2>
        <a:accent1>
          <a:srgbClr val="B40000"/>
        </a:accent1>
        <a:accent2>
          <a:srgbClr val="CC0000"/>
        </a:accent2>
        <a:accent3>
          <a:srgbClr val="FFFFFF"/>
        </a:accent3>
        <a:accent4>
          <a:srgbClr val="404040"/>
        </a:accent4>
        <a:accent5>
          <a:srgbClr val="D6AAAA"/>
        </a:accent5>
        <a:accent6>
          <a:srgbClr val="B90000"/>
        </a:accent6>
        <a:hlink>
          <a:srgbClr val="821900"/>
        </a:hlink>
        <a:folHlink>
          <a:srgbClr val="EAEAEA"/>
        </a:folHlink>
      </a:clrScheme>
      <a:clrMap bg1="lt1" tx1="dk1" bg2="lt2" tx2="dk2" accent1="accent1" accent2="accent2" accent3="accent3" accent4="accent4" accent5="accent5" accent6="accent6" hlink="hlink" folHlink="folHlink"/>
    </a:extraClrScheme>
    <a:extraClrScheme>
      <a:clrScheme name="template 6">
        <a:dk1>
          <a:srgbClr val="4D4D4D"/>
        </a:dk1>
        <a:lt1>
          <a:srgbClr val="FFFFFF"/>
        </a:lt1>
        <a:dk2>
          <a:srgbClr val="000000"/>
        </a:dk2>
        <a:lt2>
          <a:srgbClr val="7E0000"/>
        </a:lt2>
        <a:accent1>
          <a:srgbClr val="B40000"/>
        </a:accent1>
        <a:accent2>
          <a:srgbClr val="CC0000"/>
        </a:accent2>
        <a:accent3>
          <a:srgbClr val="FFFFFF"/>
        </a:accent3>
        <a:accent4>
          <a:srgbClr val="404040"/>
        </a:accent4>
        <a:accent5>
          <a:srgbClr val="D6AAAA"/>
        </a:accent5>
        <a:accent6>
          <a:srgbClr val="B90000"/>
        </a:accent6>
        <a:hlink>
          <a:srgbClr val="EA2D00"/>
        </a:hlink>
        <a:folHlink>
          <a:srgbClr val="EAEAEA"/>
        </a:folHlink>
      </a:clrScheme>
      <a:clrMap bg1="lt1" tx1="dk1" bg2="lt2" tx2="dk2" accent1="accent1" accent2="accent2" accent3="accent3" accent4="accent4" accent5="accent5" accent6="accent6" hlink="hlink" folHlink="folHlink"/>
    </a:extraClrScheme>
    <a:extraClrScheme>
      <a:clrScheme name="template 7">
        <a:dk1>
          <a:srgbClr val="4D4D4D"/>
        </a:dk1>
        <a:lt1>
          <a:srgbClr val="FFFFFF"/>
        </a:lt1>
        <a:dk2>
          <a:srgbClr val="000000"/>
        </a:dk2>
        <a:lt2>
          <a:srgbClr val="6C0501"/>
        </a:lt2>
        <a:accent1>
          <a:srgbClr val="7F0B02"/>
        </a:accent1>
        <a:accent2>
          <a:srgbClr val="B3250F"/>
        </a:accent2>
        <a:accent3>
          <a:srgbClr val="FFFFFF"/>
        </a:accent3>
        <a:accent4>
          <a:srgbClr val="404040"/>
        </a:accent4>
        <a:accent5>
          <a:srgbClr val="C0AAAA"/>
        </a:accent5>
        <a:accent6>
          <a:srgbClr val="A2200C"/>
        </a:accent6>
        <a:hlink>
          <a:srgbClr val="D93819"/>
        </a:hlink>
        <a:folHlink>
          <a:srgbClr val="EAEAEA"/>
        </a:folHlink>
      </a:clrScheme>
      <a:clrMap bg1="lt1" tx1="dk1" bg2="lt2" tx2="dk2" accent1="accent1" accent2="accent2" accent3="accent3" accent4="accent4" accent5="accent5" accent6="accent6" hlink="hlink" folHlink="folHlink"/>
    </a:extraClrScheme>
    <a:extraClrScheme>
      <a:clrScheme name="template 8">
        <a:dk1>
          <a:srgbClr val="4D4D4D"/>
        </a:dk1>
        <a:lt1>
          <a:srgbClr val="FFFFFF"/>
        </a:lt1>
        <a:dk2>
          <a:srgbClr val="000000"/>
        </a:dk2>
        <a:lt2>
          <a:srgbClr val="850B02"/>
        </a:lt2>
        <a:accent1>
          <a:srgbClr val="E1401E"/>
        </a:accent1>
        <a:accent2>
          <a:srgbClr val="A0A0A0"/>
        </a:accent2>
        <a:accent3>
          <a:srgbClr val="FFFFFF"/>
        </a:accent3>
        <a:accent4>
          <a:srgbClr val="404040"/>
        </a:accent4>
        <a:accent5>
          <a:srgbClr val="EEAFAB"/>
        </a:accent5>
        <a:accent6>
          <a:srgbClr val="919191"/>
        </a:accent6>
        <a:hlink>
          <a:srgbClr val="B93419"/>
        </a:hlink>
        <a:folHlink>
          <a:srgbClr val="EAEAEA"/>
        </a:folHlink>
      </a:clrScheme>
      <a:clrMap bg1="lt1" tx1="dk1" bg2="lt2" tx2="dk2" accent1="accent1" accent2="accent2" accent3="accent3" accent4="accent4" accent5="accent5" accent6="accent6" hlink="hlink" folHlink="folHlink"/>
    </a:extraClrScheme>
    <a:extraClrScheme>
      <a:clrScheme name="template 9">
        <a:dk1>
          <a:srgbClr val="4D4D4D"/>
        </a:dk1>
        <a:lt1>
          <a:srgbClr val="FFFFFF"/>
        </a:lt1>
        <a:dk2>
          <a:srgbClr val="000000"/>
        </a:dk2>
        <a:lt2>
          <a:srgbClr val="7C0901"/>
        </a:lt2>
        <a:accent1>
          <a:srgbClr val="DD3A17"/>
        </a:accent1>
        <a:accent2>
          <a:srgbClr val="3C3C3C"/>
        </a:accent2>
        <a:accent3>
          <a:srgbClr val="FFFFFF"/>
        </a:accent3>
        <a:accent4>
          <a:srgbClr val="404040"/>
        </a:accent4>
        <a:accent5>
          <a:srgbClr val="EBAEAB"/>
        </a:accent5>
        <a:accent6>
          <a:srgbClr val="353535"/>
        </a:accent6>
        <a:hlink>
          <a:srgbClr val="AD260F"/>
        </a:hlink>
        <a:folHlink>
          <a:srgbClr val="EAEAEA"/>
        </a:folHlink>
      </a:clrScheme>
      <a:clrMap bg1="lt1" tx1="dk1" bg2="lt2" tx2="dk2" accent1="accent1" accent2="accent2" accent3="accent3" accent4="accent4" accent5="accent5" accent6="accent6" hlink="hlink" folHlink="folHlink"/>
    </a:extraClrScheme>
    <a:extraClrScheme>
      <a:clrScheme name="template 10">
        <a:dk1>
          <a:srgbClr val="4D4D4D"/>
        </a:dk1>
        <a:lt1>
          <a:srgbClr val="FFFFFF"/>
        </a:lt1>
        <a:dk2>
          <a:srgbClr val="000000"/>
        </a:dk2>
        <a:lt2>
          <a:srgbClr val="640702"/>
        </a:lt2>
        <a:accent1>
          <a:srgbClr val="931409"/>
        </a:accent1>
        <a:accent2>
          <a:srgbClr val="CF2A12"/>
        </a:accent2>
        <a:accent3>
          <a:srgbClr val="FFFFFF"/>
        </a:accent3>
        <a:accent4>
          <a:srgbClr val="404040"/>
        </a:accent4>
        <a:accent5>
          <a:srgbClr val="C8AAAA"/>
        </a:accent5>
        <a:accent6>
          <a:srgbClr val="BB250F"/>
        </a:accent6>
        <a:hlink>
          <a:srgbClr val="010101"/>
        </a:hlink>
        <a:folHlink>
          <a:srgbClr val="EAEAEA"/>
        </a:folHlink>
      </a:clrScheme>
      <a:clrMap bg1="lt1" tx1="dk1" bg2="lt2" tx2="dk2" accent1="accent1" accent2="accent2" accent3="accent3" accent4="accent4" accent5="accent5" accent6="accent6" hlink="hlink" folHlink="folHlink"/>
    </a:extraClrScheme>
    <a:extraClrScheme>
      <a:clrScheme name="template 11">
        <a:dk1>
          <a:srgbClr val="4D4D4D"/>
        </a:dk1>
        <a:lt1>
          <a:srgbClr val="FFFFFF"/>
        </a:lt1>
        <a:dk2>
          <a:srgbClr val="000000"/>
        </a:dk2>
        <a:lt2>
          <a:srgbClr val="9A1303"/>
        </a:lt2>
        <a:accent1>
          <a:srgbClr val="FE130F"/>
        </a:accent1>
        <a:accent2>
          <a:srgbClr val="DF3A19"/>
        </a:accent2>
        <a:accent3>
          <a:srgbClr val="FFFFFF"/>
        </a:accent3>
        <a:accent4>
          <a:srgbClr val="404040"/>
        </a:accent4>
        <a:accent5>
          <a:srgbClr val="FEAAAA"/>
        </a:accent5>
        <a:accent6>
          <a:srgbClr val="CA3416"/>
        </a:accent6>
        <a:hlink>
          <a:srgbClr val="F57234"/>
        </a:hlink>
        <a:folHlink>
          <a:srgbClr val="EAEAEA"/>
        </a:folHlink>
      </a:clrScheme>
      <a:clrMap bg1="lt1" tx1="dk1" bg2="lt2" tx2="dk2" accent1="accent1" accent2="accent2" accent3="accent3" accent4="accent4" accent5="accent5" accent6="accent6" hlink="hlink" folHlink="folHlink"/>
    </a:extraClrScheme>
    <a:extraClrScheme>
      <a:clrScheme name="template 12">
        <a:dk1>
          <a:srgbClr val="4D4D4D"/>
        </a:dk1>
        <a:lt1>
          <a:srgbClr val="FFFFFF"/>
        </a:lt1>
        <a:dk2>
          <a:srgbClr val="000000"/>
        </a:dk2>
        <a:lt2>
          <a:srgbClr val="9A1303"/>
        </a:lt2>
        <a:accent1>
          <a:srgbClr val="FF480F"/>
        </a:accent1>
        <a:accent2>
          <a:srgbClr val="DF3A19"/>
        </a:accent2>
        <a:accent3>
          <a:srgbClr val="FFFFFF"/>
        </a:accent3>
        <a:accent4>
          <a:srgbClr val="404040"/>
        </a:accent4>
        <a:accent5>
          <a:srgbClr val="FFB1AA"/>
        </a:accent5>
        <a:accent6>
          <a:srgbClr val="CA3416"/>
        </a:accent6>
        <a:hlink>
          <a:srgbClr val="F57234"/>
        </a:hlink>
        <a:folHlink>
          <a:srgbClr val="EAEAEA"/>
        </a:folHlink>
      </a:clrScheme>
      <a:clrMap bg1="lt1" tx1="dk1" bg2="lt2" tx2="dk2" accent1="accent1" accent2="accent2" accent3="accent3" accent4="accent4" accent5="accent5" accent6="accent6" hlink="hlink" folHlink="folHlink"/>
    </a:extraClrScheme>
    <a:extraClrScheme>
      <a:clrScheme name="template 13">
        <a:dk1>
          <a:srgbClr val="4D4D4D"/>
        </a:dk1>
        <a:lt1>
          <a:srgbClr val="FFFFFF"/>
        </a:lt1>
        <a:dk2>
          <a:srgbClr val="000000"/>
        </a:dk2>
        <a:lt2>
          <a:srgbClr val="600000"/>
        </a:lt2>
        <a:accent1>
          <a:srgbClr val="B40000"/>
        </a:accent1>
        <a:accent2>
          <a:srgbClr val="CC0000"/>
        </a:accent2>
        <a:accent3>
          <a:srgbClr val="FFFFFF"/>
        </a:accent3>
        <a:accent4>
          <a:srgbClr val="404040"/>
        </a:accent4>
        <a:accent5>
          <a:srgbClr val="D6AAAA"/>
        </a:accent5>
        <a:accent6>
          <a:srgbClr val="B90000"/>
        </a:accent6>
        <a:hlink>
          <a:srgbClr val="EC7600"/>
        </a:hlink>
        <a:folHlink>
          <a:srgbClr val="EAEAEA"/>
        </a:folHlink>
      </a:clrScheme>
      <a:clrMap bg1="lt1" tx1="dk1" bg2="lt2" tx2="dk2" accent1="accent1" accent2="accent2" accent3="accent3" accent4="accent4" accent5="accent5" accent6="accent6" hlink="hlink" folHlink="folHlink"/>
    </a:extraClrScheme>
    <a:extraClrScheme>
      <a:clrScheme name="template 14">
        <a:dk1>
          <a:srgbClr val="4D4D4D"/>
        </a:dk1>
        <a:lt1>
          <a:srgbClr val="FFFFFF"/>
        </a:lt1>
        <a:dk2>
          <a:srgbClr val="000000"/>
        </a:dk2>
        <a:lt2>
          <a:srgbClr val="9A1303"/>
        </a:lt2>
        <a:accent1>
          <a:srgbClr val="FE130F"/>
        </a:accent1>
        <a:accent2>
          <a:srgbClr val="FF9900"/>
        </a:accent2>
        <a:accent3>
          <a:srgbClr val="FFFFFF"/>
        </a:accent3>
        <a:accent4>
          <a:srgbClr val="404040"/>
        </a:accent4>
        <a:accent5>
          <a:srgbClr val="FEAAAA"/>
        </a:accent5>
        <a:accent6>
          <a:srgbClr val="E78A00"/>
        </a:accent6>
        <a:hlink>
          <a:srgbClr val="F57234"/>
        </a:hlink>
        <a:folHlink>
          <a:srgbClr val="EAEAEA"/>
        </a:folHlink>
      </a:clrScheme>
      <a:clrMap bg1="lt1" tx1="dk1" bg2="lt2" tx2="dk2" accent1="accent1" accent2="accent2" accent3="accent3" accent4="accent4" accent5="accent5" accent6="accent6" hlink="hlink" folHlink="folHlink"/>
    </a:extraClrScheme>
    <a:extraClrScheme>
      <a:clrScheme name="template 15">
        <a:dk1>
          <a:srgbClr val="4D4D4D"/>
        </a:dk1>
        <a:lt1>
          <a:srgbClr val="FFFFFF"/>
        </a:lt1>
        <a:dk2>
          <a:srgbClr val="000000"/>
        </a:dk2>
        <a:lt2>
          <a:srgbClr val="9A1303"/>
        </a:lt2>
        <a:accent1>
          <a:srgbClr val="FE130F"/>
        </a:accent1>
        <a:accent2>
          <a:srgbClr val="DF3A19"/>
        </a:accent2>
        <a:accent3>
          <a:srgbClr val="FFFFFF"/>
        </a:accent3>
        <a:accent4>
          <a:srgbClr val="404040"/>
        </a:accent4>
        <a:accent5>
          <a:srgbClr val="FEAAAA"/>
        </a:accent5>
        <a:accent6>
          <a:srgbClr val="CA3416"/>
        </a:accent6>
        <a:hlink>
          <a:srgbClr val="F47F5E"/>
        </a:hlink>
        <a:folHlink>
          <a:srgbClr val="EAEAEA"/>
        </a:folHlink>
      </a:clrScheme>
      <a:clrMap bg1="lt1" tx1="dk1" bg2="lt2" tx2="dk2" accent1="accent1" accent2="accent2" accent3="accent3" accent4="accent4" accent5="accent5" accent6="accent6" hlink="hlink" folHlink="folHlink"/>
    </a:extraClrScheme>
    <a:extraClrScheme>
      <a:clrScheme name="template 16">
        <a:dk1>
          <a:srgbClr val="4D4D4D"/>
        </a:dk1>
        <a:lt1>
          <a:srgbClr val="FFFFFF"/>
        </a:lt1>
        <a:dk2>
          <a:srgbClr val="000000"/>
        </a:dk2>
        <a:lt2>
          <a:srgbClr val="969696"/>
        </a:lt2>
        <a:accent1>
          <a:srgbClr val="FF0000"/>
        </a:accent1>
        <a:accent2>
          <a:srgbClr val="A0A0A0"/>
        </a:accent2>
        <a:accent3>
          <a:srgbClr val="FFFFFF"/>
        </a:accent3>
        <a:accent4>
          <a:srgbClr val="404040"/>
        </a:accent4>
        <a:accent5>
          <a:srgbClr val="FFAAAA"/>
        </a:accent5>
        <a:accent6>
          <a:srgbClr val="919191"/>
        </a:accent6>
        <a:hlink>
          <a:srgbClr val="777777"/>
        </a:hlink>
        <a:folHlink>
          <a:srgbClr val="EAEAEA"/>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template-17</Template>
  <TotalTime>2622</TotalTime>
  <Words>1301</Words>
  <Application>Microsoft Office PowerPoint</Application>
  <PresentationFormat>On-screen Show (4:3)</PresentationFormat>
  <Paragraphs>118</Paragraphs>
  <Slides>10</Slides>
  <Notes>8</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10</vt:i4>
      </vt:variant>
    </vt:vector>
  </HeadingPairs>
  <TitlesOfParts>
    <vt:vector size="13" baseType="lpstr">
      <vt:lpstr>Arial</vt:lpstr>
      <vt:lpstr>Calibri</vt:lpstr>
      <vt:lpstr>template-17</vt:lpstr>
      <vt:lpstr>Lean Sigma Green Belt Course Outline</vt:lpstr>
      <vt:lpstr>PowerPoint Presentation</vt:lpstr>
      <vt:lpstr>Green Belt Course Outline – Additional Recommended Reading</vt:lpstr>
      <vt:lpstr>Green Belt Course Outline</vt:lpstr>
      <vt:lpstr>Green Belt Course Outline</vt:lpstr>
      <vt:lpstr>Green Belt Course Outline</vt:lpstr>
      <vt:lpstr>Green Belt Course Outline</vt:lpstr>
      <vt:lpstr>Green Belt Course Outline</vt:lpstr>
      <vt:lpstr>Green Belt Course Outline</vt:lpstr>
      <vt:lpstr>Beyond Lean Online Resources</vt:lpstr>
    </vt:vector>
  </TitlesOfParts>
  <Company>Microsoft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Lean Six Sigma</dc:title>
  <dc:creator>kampester</dc:creator>
  <cp:lastModifiedBy>Paul Swift</cp:lastModifiedBy>
  <cp:revision>105</cp:revision>
  <cp:lastPrinted>2012-07-03T16:40:40Z</cp:lastPrinted>
  <dcterms:created xsi:type="dcterms:W3CDTF">2010-04-09T05:40:56Z</dcterms:created>
  <dcterms:modified xsi:type="dcterms:W3CDTF">2021-01-04T17:07:54Z</dcterms:modified>
</cp:coreProperties>
</file>